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8" r:id="rId3"/>
  </p:sldIdLst>
  <p:sldSz cx="7561263" cy="10693400"/>
  <p:notesSz cx="6907213" cy="1003935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00"/>
    <a:srgbClr val="FF9933"/>
    <a:srgbClr val="FFCCFF"/>
    <a:srgbClr val="FF3300"/>
    <a:srgbClr val="66FF66"/>
    <a:srgbClr val="66FF33"/>
    <a:srgbClr val="99FF66"/>
    <a:srgbClr val="FF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9877" autoAdjust="0"/>
  </p:normalViewPr>
  <p:slideViewPr>
    <p:cSldViewPr showGuides="1">
      <p:cViewPr>
        <p:scale>
          <a:sx n="80" d="100"/>
          <a:sy n="80" d="100"/>
        </p:scale>
        <p:origin x="-1266" y="264"/>
      </p:cViewPr>
      <p:guideLst>
        <p:guide orient="horz" pos="192"/>
        <p:guide orient="horz" pos="6544"/>
        <p:guide pos="158"/>
        <p:guide pos="4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6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8" y="2750087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7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41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0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E5E-49AD-4A1F-899F-27EDDE3EAFD8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0.gif"/><Relationship Id="rId5" Type="http://schemas.openxmlformats.org/officeDocument/2006/relationships/image" Target="../media/image5.png"/><Relationship Id="rId15" Type="http://schemas.microsoft.com/office/2007/relationships/hdphoto" Target="../media/hdphoto2.wdp"/><Relationship Id="rId10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 descr="横浜キャンパス新校舎外観.jpg"/>
          <p:cNvPicPr>
            <a:picLocks noChangeAspect="1"/>
          </p:cNvPicPr>
          <p:nvPr/>
        </p:nvPicPr>
        <p:blipFill rotWithShape="1">
          <a:blip r:embed="rId2" cstate="print">
            <a:lum bright="32000" contrast="-35000"/>
          </a:blip>
          <a:srcRect l="14175"/>
          <a:stretch/>
        </p:blipFill>
        <p:spPr>
          <a:xfrm rot="780000">
            <a:off x="3543712" y="460295"/>
            <a:ext cx="4241045" cy="5525430"/>
          </a:xfrm>
          <a:prstGeom prst="rect">
            <a:avLst/>
          </a:prstGeom>
        </p:spPr>
      </p:pic>
      <p:pic>
        <p:nvPicPr>
          <p:cNvPr id="54" name="図 53" descr="DSC_0002.JPG"/>
          <p:cNvPicPr>
            <a:picLocks noChangeAspect="1"/>
          </p:cNvPicPr>
          <p:nvPr/>
        </p:nvPicPr>
        <p:blipFill>
          <a:blip r:embed="rId3" cstate="print">
            <a:lum bright="21000" contrast="-26000"/>
          </a:blip>
          <a:stretch>
            <a:fillRect/>
          </a:stretch>
        </p:blipFill>
        <p:spPr>
          <a:xfrm rot="-720000">
            <a:off x="-429853" y="3302232"/>
            <a:ext cx="5033215" cy="3346552"/>
          </a:xfrm>
          <a:prstGeom prst="rect">
            <a:avLst/>
          </a:prstGeom>
        </p:spPr>
      </p:pic>
      <p:sp>
        <p:nvSpPr>
          <p:cNvPr id="56" name="正方形/長方形 55"/>
          <p:cNvSpPr/>
          <p:nvPr/>
        </p:nvSpPr>
        <p:spPr>
          <a:xfrm rot="-660000">
            <a:off x="174678" y="1536804"/>
            <a:ext cx="2273744" cy="786660"/>
          </a:xfrm>
          <a:prstGeom prst="rec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44" name="正方形/長方形 243"/>
          <p:cNvSpPr/>
          <p:nvPr/>
        </p:nvSpPr>
        <p:spPr>
          <a:xfrm>
            <a:off x="3904968" y="5148115"/>
            <a:ext cx="3555996" cy="1603240"/>
          </a:xfrm>
          <a:prstGeom prst="rect">
            <a:avLst/>
          </a:prstGeom>
          <a:solidFill>
            <a:srgbClr val="66FF66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76" name="円/楕円 275"/>
          <p:cNvSpPr/>
          <p:nvPr/>
        </p:nvSpPr>
        <p:spPr>
          <a:xfrm>
            <a:off x="5287035" y="5352318"/>
            <a:ext cx="723900" cy="69532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16" name="正方形/長方形 215"/>
          <p:cNvSpPr/>
          <p:nvPr/>
        </p:nvSpPr>
        <p:spPr>
          <a:xfrm>
            <a:off x="196790" y="5137623"/>
            <a:ext cx="3556940" cy="1591218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75" name="円/楕円 274"/>
          <p:cNvSpPr/>
          <p:nvPr/>
        </p:nvSpPr>
        <p:spPr>
          <a:xfrm>
            <a:off x="1667164" y="5260952"/>
            <a:ext cx="723900" cy="695325"/>
          </a:xfrm>
          <a:prstGeom prst="ellipse">
            <a:avLst/>
          </a:prstGeom>
          <a:solidFill>
            <a:srgbClr val="FFCCFF"/>
          </a:solidFill>
          <a:ln w="190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59" name="正方形/長方形 58"/>
          <p:cNvSpPr/>
          <p:nvPr/>
        </p:nvSpPr>
        <p:spPr>
          <a:xfrm>
            <a:off x="163139" y="2708718"/>
            <a:ext cx="3611894" cy="2231418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75" name="円/楕円 174"/>
          <p:cNvSpPr/>
          <p:nvPr/>
        </p:nvSpPr>
        <p:spPr>
          <a:xfrm>
            <a:off x="1607202" y="2843593"/>
            <a:ext cx="723900" cy="69532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63100" y="2682690"/>
            <a:ext cx="3097606" cy="1801686"/>
            <a:chOff x="100795" y="2469830"/>
            <a:chExt cx="3097606" cy="180168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26850" y="2641774"/>
              <a:ext cx="2971551" cy="1629742"/>
              <a:chOff x="129858" y="2928923"/>
              <a:chExt cx="2971551" cy="1629742"/>
            </a:xfrm>
          </p:grpSpPr>
          <p:sp>
            <p:nvSpPr>
              <p:cNvPr id="77" name="星 16 76"/>
              <p:cNvSpPr/>
              <p:nvPr/>
            </p:nvSpPr>
            <p:spPr>
              <a:xfrm>
                <a:off x="2396560" y="3872866"/>
                <a:ext cx="704849" cy="685799"/>
              </a:xfrm>
              <a:prstGeom prst="star16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en-US" altLang="ja-JP" sz="700">
                  <a:solidFill>
                    <a:schemeClr val="bg1"/>
                  </a:solidFill>
                  <a:latin typeface="さなフォン角" pitchFamily="1" charset="-128"/>
                  <a:ea typeface="さなフォン角" pitchFamily="1" charset="-128"/>
                </a:endParaRPr>
              </a:p>
            </p:txBody>
          </p:sp>
          <p:grpSp>
            <p:nvGrpSpPr>
              <p:cNvPr id="78" name="グループ化 77"/>
              <p:cNvGrpSpPr/>
              <p:nvPr/>
            </p:nvGrpSpPr>
            <p:grpSpPr>
              <a:xfrm>
                <a:off x="129858" y="2928923"/>
                <a:ext cx="2885170" cy="1619250"/>
                <a:chOff x="357292" y="1790700"/>
                <a:chExt cx="2885170" cy="1619250"/>
              </a:xfrm>
            </p:grpSpPr>
            <p:grpSp>
              <p:nvGrpSpPr>
                <p:cNvPr id="79" name="グループ化 78"/>
                <p:cNvGrpSpPr/>
                <p:nvPr/>
              </p:nvGrpSpPr>
              <p:grpSpPr>
                <a:xfrm>
                  <a:off x="432828" y="1790700"/>
                  <a:ext cx="723900" cy="695325"/>
                  <a:chOff x="432828" y="1790700"/>
                  <a:chExt cx="1019175" cy="971550"/>
                </a:xfrm>
              </p:grpSpPr>
              <p:sp>
                <p:nvSpPr>
                  <p:cNvPr id="143" name="円/楕円 142"/>
                  <p:cNvSpPr/>
                  <p:nvPr/>
                </p:nvSpPr>
                <p:spPr>
                  <a:xfrm>
                    <a:off x="432828" y="1790700"/>
                    <a:ext cx="1019175" cy="971550"/>
                  </a:xfrm>
                  <a:prstGeom prst="ellipse">
                    <a:avLst/>
                  </a:prstGeom>
                  <a:solidFill>
                    <a:srgbClr val="66FFFF"/>
                  </a:solidFill>
                  <a:ln w="1905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144" name="テキスト ボックス 63"/>
                  <p:cNvSpPr txBox="1"/>
                  <p:nvPr/>
                </p:nvSpPr>
                <p:spPr>
                  <a:xfrm>
                    <a:off x="469155" y="1855098"/>
                    <a:ext cx="941441" cy="811900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800" b="1" dirty="0" smtClean="0">
                        <a:solidFill>
                          <a:sysClr val="windowText" lastClr="000000"/>
                        </a:solidFill>
                      </a:rPr>
                      <a:t>条件</a:t>
                    </a:r>
                    <a:endParaRPr lang="en-US" altLang="ja-JP" sz="800" b="1" dirty="0" smtClean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dirty="0" smtClean="0">
                        <a:solidFill>
                          <a:sysClr val="windowText" lastClr="000000"/>
                        </a:solidFill>
                      </a:rPr>
                      <a:t>現在</a:t>
                    </a:r>
                    <a:endParaRPr lang="en-US" altLang="ja-JP" sz="800" dirty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u="sng" dirty="0">
                        <a:solidFill>
                          <a:sysClr val="windowText" lastClr="000000"/>
                        </a:solidFill>
                      </a:rPr>
                      <a:t>２</a:t>
                    </a:r>
                    <a:r>
                      <a:rPr lang="ja-JP" altLang="en-US" sz="800" u="sng" dirty="0" smtClean="0">
                        <a:solidFill>
                          <a:sysClr val="windowText" lastClr="000000"/>
                        </a:solidFill>
                      </a:rPr>
                      <a:t>単位</a:t>
                    </a:r>
                    <a:endParaRPr lang="ja-JP" altLang="en-US" sz="800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80" name="グループ化 79"/>
                <p:cNvGrpSpPr/>
                <p:nvPr/>
              </p:nvGrpSpPr>
              <p:grpSpPr>
                <a:xfrm>
                  <a:off x="1525327" y="2676525"/>
                  <a:ext cx="698201" cy="704851"/>
                  <a:chOff x="1525327" y="2676525"/>
                  <a:chExt cx="698201" cy="704851"/>
                </a:xfrm>
              </p:grpSpPr>
              <p:sp>
                <p:nvSpPr>
                  <p:cNvPr id="141" name="円/楕円 140"/>
                  <p:cNvSpPr/>
                  <p:nvPr/>
                </p:nvSpPr>
                <p:spPr>
                  <a:xfrm>
                    <a:off x="1528204" y="2676525"/>
                    <a:ext cx="695324" cy="704851"/>
                  </a:xfrm>
                  <a:prstGeom prst="ellipse">
                    <a:avLst/>
                  </a:prstGeom>
                  <a:solidFill>
                    <a:srgbClr val="FFCCFF"/>
                  </a:solidFill>
                  <a:ln w="19050"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142" name="テキスト ボックス 64"/>
                  <p:cNvSpPr txBox="1"/>
                  <p:nvPr/>
                </p:nvSpPr>
                <p:spPr>
                  <a:xfrm>
                    <a:off x="1525327" y="2728908"/>
                    <a:ext cx="698201" cy="604841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b="0" u="none" dirty="0" smtClean="0">
                        <a:solidFill>
                          <a:sysClr val="windowText" lastClr="000000"/>
                        </a:solidFill>
                      </a:rPr>
                      <a:t>新規</a:t>
                    </a:r>
                    <a:r>
                      <a:rPr kumimoji="1" lang="ja-JP" altLang="en-US" sz="800" b="0" u="none" dirty="0">
                        <a:solidFill>
                          <a:sysClr val="windowText" lastClr="000000"/>
                        </a:solidFill>
                      </a:rPr>
                      <a:t>申請</a:t>
                    </a:r>
                    <a:endParaRPr kumimoji="1" lang="en-US" altLang="ja-JP" sz="800" b="0" u="none" dirty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３６</a:t>
                    </a:r>
                    <a:r>
                      <a:rPr kumimoji="1"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単位</a:t>
                    </a:r>
                    <a:endParaRPr kumimoji="1" lang="en-US" altLang="ja-JP" sz="800" b="1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85" name="グループ化 84"/>
                <p:cNvGrpSpPr/>
                <p:nvPr/>
              </p:nvGrpSpPr>
              <p:grpSpPr>
                <a:xfrm>
                  <a:off x="357292" y="2676525"/>
                  <a:ext cx="812059" cy="733425"/>
                  <a:chOff x="357292" y="2676525"/>
                  <a:chExt cx="812059" cy="733425"/>
                </a:xfrm>
              </p:grpSpPr>
              <p:sp>
                <p:nvSpPr>
                  <p:cNvPr id="137" name="円/楕円 136"/>
                  <p:cNvSpPr/>
                  <p:nvPr/>
                </p:nvSpPr>
                <p:spPr>
                  <a:xfrm>
                    <a:off x="423304" y="2676525"/>
                    <a:ext cx="733424" cy="733425"/>
                  </a:xfrm>
                  <a:prstGeom prst="ellipse">
                    <a:avLst/>
                  </a:prstGeom>
                  <a:solidFill>
                    <a:srgbClr val="FFCCFF"/>
                  </a:solidFill>
                  <a:ln w="19050"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138" name="テキスト ボックス 80"/>
                  <p:cNvSpPr txBox="1"/>
                  <p:nvPr/>
                </p:nvSpPr>
                <p:spPr>
                  <a:xfrm>
                    <a:off x="357292" y="2784218"/>
                    <a:ext cx="812059" cy="612906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２年次修得分３８</a:t>
                    </a:r>
                    <a:r>
                      <a:rPr kumimoji="1"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単位</a:t>
                    </a:r>
                    <a:endParaRPr kumimoji="1" lang="en-US" altLang="ja-JP" sz="800" b="1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sp>
              <p:nvSpPr>
                <p:cNvPr id="88" name="右矢印 87"/>
                <p:cNvSpPr/>
                <p:nvPr/>
              </p:nvSpPr>
              <p:spPr>
                <a:xfrm>
                  <a:off x="1299603" y="2105026"/>
                  <a:ext cx="304800" cy="133350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93" name="右矢印 92"/>
                <p:cNvSpPr/>
                <p:nvPr/>
              </p:nvSpPr>
              <p:spPr>
                <a:xfrm rot="19440000" flipH="1">
                  <a:off x="1099696" y="2441450"/>
                  <a:ext cx="600149" cy="146625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94" name="十字形 93"/>
                <p:cNvSpPr/>
                <p:nvPr/>
              </p:nvSpPr>
              <p:spPr>
                <a:xfrm>
                  <a:off x="1213878" y="2962275"/>
                  <a:ext cx="247650" cy="247650"/>
                </a:xfrm>
                <a:prstGeom prst="plus">
                  <a:avLst>
                    <a:gd name="adj" fmla="val 39814"/>
                  </a:avLst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35" name="右矢印 134"/>
                <p:cNvSpPr/>
                <p:nvPr/>
              </p:nvSpPr>
              <p:spPr>
                <a:xfrm>
                  <a:off x="2318778" y="2990851"/>
                  <a:ext cx="304800" cy="133350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36" name="テキスト ボックス 83"/>
                <p:cNvSpPr txBox="1"/>
                <p:nvPr/>
              </p:nvSpPr>
              <p:spPr>
                <a:xfrm>
                  <a:off x="2648218" y="2839417"/>
                  <a:ext cx="594244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kumimoji="1" lang="ja-JP" altLang="en-US" sz="800" b="0" dirty="0">
                      <a:solidFill>
                        <a:schemeClr val="bg1"/>
                      </a:solidFill>
                    </a:rPr>
                    <a:t>修得</a:t>
                  </a:r>
                  <a:endParaRPr kumimoji="1" lang="en-US" altLang="ja-JP" sz="800" b="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ja-JP" altLang="en-US" sz="800" b="1" u="sng" dirty="0">
                      <a:solidFill>
                        <a:schemeClr val="bg1"/>
                      </a:solidFill>
                    </a:rPr>
                    <a:t>７４</a:t>
                  </a:r>
                  <a:r>
                    <a:rPr kumimoji="1" lang="ja-JP" altLang="en-US" sz="800" b="1" u="sng" dirty="0" smtClean="0">
                      <a:solidFill>
                        <a:schemeClr val="bg1"/>
                      </a:solidFill>
                    </a:rPr>
                    <a:t>単位</a:t>
                  </a:r>
                  <a:endParaRPr kumimoji="1" lang="ja-JP" altLang="en-US" sz="800" b="1" u="sng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0" name="テキスト ボックス 71"/>
                <p:cNvSpPr txBox="1"/>
                <p:nvPr/>
              </p:nvSpPr>
              <p:spPr>
                <a:xfrm>
                  <a:off x="1671213" y="1916797"/>
                  <a:ext cx="723900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８／１入学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新規申請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u="sng" dirty="0" smtClean="0">
                      <a:solidFill>
                        <a:sysClr val="windowText" lastClr="000000"/>
                      </a:solidFill>
                    </a:rPr>
                    <a:t>３６単位</a:t>
                  </a:r>
                  <a:endParaRPr kumimoji="1" lang="en-US" altLang="ja-JP" sz="800" b="0" u="sng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176" name="テキスト ボックス 113"/>
            <p:cNvSpPr txBox="1"/>
            <p:nvPr/>
          </p:nvSpPr>
          <p:spPr>
            <a:xfrm>
              <a:off x="100795" y="3392835"/>
              <a:ext cx="730117" cy="265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900" b="1" u="none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３年次</a:t>
              </a:r>
              <a:endParaRPr kumimoji="1" lang="ja-JP" altLang="en-US" sz="900" b="1" u="none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8" name="テキスト ボックス 113"/>
            <p:cNvSpPr txBox="1"/>
            <p:nvPr/>
          </p:nvSpPr>
          <p:spPr>
            <a:xfrm>
              <a:off x="173533" y="2469830"/>
              <a:ext cx="730117" cy="265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900" b="1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r>
                <a:rPr kumimoji="1" lang="ja-JP" altLang="en-US" sz="900" b="1" u="none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年次</a:t>
              </a:r>
              <a:endParaRPr kumimoji="1" lang="ja-JP" altLang="en-US" sz="900" b="1" u="none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57" name="正方形/長方形 56"/>
          <p:cNvSpPr/>
          <p:nvPr/>
        </p:nvSpPr>
        <p:spPr>
          <a:xfrm rot="-660000">
            <a:off x="147844" y="1596507"/>
            <a:ext cx="2368875" cy="64501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ja-JP" altLang="en-US" sz="1800" b="1" cap="none" spc="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あずきフォントB" panose="02000609000000000000" pitchFamily="1" charset="-128"/>
                <a:ea typeface="あずきフォントB" panose="02000609000000000000" pitchFamily="1" charset="-128"/>
              </a:rPr>
              <a:t>転校・編入を</a:t>
            </a:r>
            <a:endParaRPr lang="en-US" altLang="ja-JP" sz="18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あずきフォントB" panose="02000609000000000000" pitchFamily="1" charset="-128"/>
              <a:ea typeface="あずきフォントB" panose="02000609000000000000" pitchFamily="1" charset="-128"/>
            </a:endParaRPr>
          </a:p>
          <a:p>
            <a:pPr algn="l">
              <a:lnSpc>
                <a:spcPts val="2000"/>
              </a:lnSpc>
            </a:pPr>
            <a:r>
              <a:rPr lang="ja-JP" altLang="en-US" sz="1800" b="1" cap="none" spc="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あずきフォントB" panose="02000609000000000000" pitchFamily="1" charset="-128"/>
                <a:ea typeface="あずきフォントB" panose="02000609000000000000" pitchFamily="1" charset="-128"/>
              </a:rPr>
              <a:t>検討中の</a:t>
            </a:r>
            <a:r>
              <a:rPr lang="ja-JP" altLang="en-US" sz="1800" b="1" cap="none" spc="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あずきフォントB" panose="02000609000000000000" pitchFamily="1" charset="-128"/>
                <a:ea typeface="あずきフォントB" panose="02000609000000000000" pitchFamily="1" charset="-128"/>
              </a:rPr>
              <a:t>みなさん</a:t>
            </a:r>
            <a:r>
              <a:rPr lang="ja-JP" altLang="en-US" sz="1800" b="1" cap="none" spc="0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あずきフォントB" panose="02000609000000000000" pitchFamily="1" charset="-128"/>
                <a:ea typeface="あずきフォントB" panose="02000609000000000000" pitchFamily="1" charset="-128"/>
              </a:rPr>
              <a:t>へ</a:t>
            </a:r>
            <a:endParaRPr lang="en-US" altLang="ja-JP" sz="18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あずきフォントB" panose="02000609000000000000" pitchFamily="1" charset="-128"/>
              <a:ea typeface="あずきフォントB" panose="02000609000000000000" pitchFamily="1" charset="-128"/>
            </a:endParaRPr>
          </a:p>
        </p:txBody>
      </p:sp>
      <p:pic>
        <p:nvPicPr>
          <p:cNvPr id="58" name="図 57" descr="ribbon02-010.png"/>
          <p:cNvPicPr>
            <a:picLocks noChangeAspect="1"/>
          </p:cNvPicPr>
          <p:nvPr/>
        </p:nvPicPr>
        <p:blipFill>
          <a:blip r:embed="rId4" cstate="print">
            <a:lum bright="14000"/>
          </a:blip>
          <a:stretch>
            <a:fillRect/>
          </a:stretch>
        </p:blipFill>
        <p:spPr>
          <a:xfrm>
            <a:off x="99405" y="1526294"/>
            <a:ext cx="344468" cy="384528"/>
          </a:xfrm>
          <a:prstGeom prst="rect">
            <a:avLst/>
          </a:prstGeom>
        </p:spPr>
      </p:pic>
      <p:pic>
        <p:nvPicPr>
          <p:cNvPr id="68" name="図 67" descr="ribbon02-011.png"/>
          <p:cNvPicPr>
            <a:picLocks noChangeAspect="1"/>
          </p:cNvPicPr>
          <p:nvPr/>
        </p:nvPicPr>
        <p:blipFill>
          <a:blip r:embed="rId5" cstate="print">
            <a:lum bright="14000"/>
          </a:blip>
          <a:stretch>
            <a:fillRect/>
          </a:stretch>
        </p:blipFill>
        <p:spPr>
          <a:xfrm>
            <a:off x="1929786" y="2133209"/>
            <a:ext cx="302553" cy="336614"/>
          </a:xfrm>
          <a:prstGeom prst="rect">
            <a:avLst/>
          </a:prstGeom>
        </p:spPr>
      </p:pic>
      <p:pic>
        <p:nvPicPr>
          <p:cNvPr id="71" name="図 70" descr="ribbon02-012.png"/>
          <p:cNvPicPr>
            <a:picLocks noChangeAspect="1"/>
          </p:cNvPicPr>
          <p:nvPr/>
        </p:nvPicPr>
        <p:blipFill>
          <a:blip r:embed="rId6" cstate="print">
            <a:lum bright="14000"/>
          </a:blip>
          <a:stretch>
            <a:fillRect/>
          </a:stretch>
        </p:blipFill>
        <p:spPr>
          <a:xfrm>
            <a:off x="1644051" y="2133209"/>
            <a:ext cx="369160" cy="410701"/>
          </a:xfrm>
          <a:prstGeom prst="rect">
            <a:avLst/>
          </a:prstGeom>
        </p:spPr>
      </p:pic>
      <p:sp>
        <p:nvSpPr>
          <p:cNvPr id="177" name="角丸四角形吹き出し 176"/>
          <p:cNvSpPr/>
          <p:nvPr/>
        </p:nvSpPr>
        <p:spPr>
          <a:xfrm rot="16200000" flipV="1">
            <a:off x="2655085" y="3800482"/>
            <a:ext cx="371100" cy="1711350"/>
          </a:xfrm>
          <a:prstGeom prst="wedgeRoundRectCallout">
            <a:avLst>
              <a:gd name="adj1" fmla="val 89905"/>
              <a:gd name="adj2" fmla="val 14717"/>
              <a:gd name="adj3" fmla="val 16667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73" name="テキスト ボックス 114"/>
          <p:cNvSpPr txBox="1"/>
          <p:nvPr/>
        </p:nvSpPr>
        <p:spPr>
          <a:xfrm>
            <a:off x="2093887" y="4402277"/>
            <a:ext cx="1602423" cy="32437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残り</a:t>
            </a:r>
            <a:r>
              <a:rPr kumimoji="1" lang="ja-JP" altLang="en-US" sz="1000" b="1" u="none" dirty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２年</a:t>
            </a:r>
            <a:r>
              <a:rPr kumimoji="1" lang="ja-JP" altLang="en-US" sz="1000" b="1" u="none" dirty="0" smtClean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で卒業可能♪</a:t>
            </a:r>
            <a:endParaRPr kumimoji="1" lang="ja-JP" altLang="en-US" sz="1000" b="1" u="none" dirty="0">
              <a:solidFill>
                <a:schemeClr val="tx1"/>
              </a:solidFill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74" name="テキスト ボックス 119"/>
          <p:cNvSpPr txBox="1"/>
          <p:nvPr/>
        </p:nvSpPr>
        <p:spPr>
          <a:xfrm>
            <a:off x="2356314" y="4611598"/>
            <a:ext cx="1041778" cy="2301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b="1" u="sng" dirty="0" smtClean="0">
                <a:latin typeface="さなフォン角" pitchFamily="1" charset="-128"/>
                <a:ea typeface="さなフォン角" pitchFamily="1" charset="-128"/>
              </a:rPr>
              <a:t>卒業延期なし！！</a:t>
            </a:r>
            <a:endParaRPr kumimoji="1" lang="en-US" altLang="ja-JP" sz="800" b="1" u="sng" dirty="0" smtClean="0"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250863" y="1001556"/>
            <a:ext cx="7635307" cy="62228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100"/>
              </a:lnSpc>
            </a:pPr>
            <a:r>
              <a:rPr lang="ja-JP" altLang="en-US" sz="4000" b="1" u="sng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今なら</a:t>
            </a:r>
            <a:r>
              <a:rPr lang="ja-JP" altLang="en-US" sz="4000" b="1" u="sng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留年ナシ</a:t>
            </a:r>
            <a:r>
              <a:rPr lang="ja-JP" altLang="en-US" sz="4000" b="1" u="sng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で卒業できます！</a:t>
            </a:r>
            <a:endParaRPr lang="en-US" altLang="ja-JP" sz="4000" b="1" u="sng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0" name="角丸四角形 149"/>
          <p:cNvSpPr/>
          <p:nvPr/>
        </p:nvSpPr>
        <p:spPr>
          <a:xfrm>
            <a:off x="14994" y="9779105"/>
            <a:ext cx="7560718" cy="848566"/>
          </a:xfrm>
          <a:prstGeom prst="roundRect">
            <a:avLst/>
          </a:prstGeom>
          <a:solidFill>
            <a:srgbClr val="66FF66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51" name="正方形/長方形 150"/>
          <p:cNvSpPr/>
          <p:nvPr/>
        </p:nvSpPr>
        <p:spPr>
          <a:xfrm>
            <a:off x="189426" y="9768684"/>
            <a:ext cx="3195234" cy="671018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200" b="1" cap="none" spc="0" dirty="0">
                <a:ln w="19050">
                  <a:solidFill>
                    <a:srgbClr val="FF99CC"/>
                  </a:solidFill>
                  <a:prstDash val="solid"/>
                </a:ln>
                <a:solidFill>
                  <a:schemeClr val="bg1"/>
                </a:solidFill>
                <a:effectLst/>
                <a:latin typeface="Arial Black" pitchFamily="34" charset="0"/>
                <a:ea typeface="id-カナ００７" pitchFamily="1" charset="-128"/>
              </a:rPr>
              <a:t>045-439-0231</a:t>
            </a:r>
            <a:endParaRPr lang="ja-JP" altLang="en-US" sz="3200" b="1" cap="none" spc="0" dirty="0">
              <a:ln w="19050">
                <a:solidFill>
                  <a:srgbClr val="FF99CC"/>
                </a:solidFill>
                <a:prstDash val="solid"/>
              </a:ln>
              <a:solidFill>
                <a:schemeClr val="bg1"/>
              </a:solidFill>
              <a:effectLst/>
              <a:latin typeface="Arial Black" pitchFamily="34" charset="0"/>
              <a:ea typeface="id-カナ００７" pitchFamily="1" charset="-128"/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268557" y="10250446"/>
            <a:ext cx="2806154" cy="311496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cap="none" spc="0">
                <a:ln w="3175">
                  <a:noFill/>
                  <a:prstDash val="solid"/>
                </a:ln>
                <a:solidFill>
                  <a:srgbClr val="FF9933"/>
                </a:solidFill>
                <a:effectLst/>
              </a:rPr>
              <a:t>info-yokohama-asuka@sanko.ac.jp</a:t>
            </a:r>
          </a:p>
        </p:txBody>
      </p:sp>
      <p:sp>
        <p:nvSpPr>
          <p:cNvPr id="154" name="正方形/長方形 153"/>
          <p:cNvSpPr/>
          <p:nvPr/>
        </p:nvSpPr>
        <p:spPr>
          <a:xfrm>
            <a:off x="4832427" y="10109764"/>
            <a:ext cx="2435410" cy="659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b="1" cap="none" spc="0" dirty="0">
                <a:ln w="12700">
                  <a:noFill/>
                  <a:prstDash val="solid"/>
                </a:ln>
                <a:solidFill>
                  <a:srgbClr val="FF9933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〒</a:t>
            </a:r>
            <a:r>
              <a:rPr lang="en-US" altLang="ja-JP" sz="1100" b="1" cap="none" spc="0" dirty="0">
                <a:ln w="12700">
                  <a:noFill/>
                  <a:prstDash val="solid"/>
                </a:ln>
                <a:solidFill>
                  <a:srgbClr val="FF9933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221-0821</a:t>
            </a:r>
          </a:p>
          <a:p>
            <a:pPr algn="l"/>
            <a:r>
              <a:rPr lang="ja-JP" altLang="en-US" sz="1100" b="1" cap="none" spc="0" dirty="0">
                <a:ln w="12700">
                  <a:noFill/>
                  <a:prstDash val="solid"/>
                </a:ln>
                <a:solidFill>
                  <a:srgbClr val="FF9933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神奈川県横浜市神奈川区富家町</a:t>
            </a:r>
            <a:r>
              <a:rPr lang="en-US" altLang="ja-JP" sz="1100" b="1" cap="none" spc="0" dirty="0">
                <a:ln w="12700">
                  <a:noFill/>
                  <a:prstDash val="solid"/>
                </a:ln>
                <a:solidFill>
                  <a:srgbClr val="FF9933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6-7</a:t>
            </a:r>
          </a:p>
          <a:p>
            <a:pPr algn="l"/>
            <a:endParaRPr lang="ja-JP" altLang="en-US" sz="1200" b="1" cap="none" spc="0" dirty="0">
              <a:ln w="12700">
                <a:noFill/>
                <a:prstDash val="solid"/>
              </a:ln>
              <a:solidFill>
                <a:srgbClr val="FF9933"/>
              </a:solidFill>
              <a:effectLst/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4691933" y="9866876"/>
            <a:ext cx="2755754" cy="3257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cap="none" spc="0" dirty="0">
                <a:ln w="12700">
                  <a:noFill/>
                  <a:prstDash val="solid"/>
                </a:ln>
                <a:solidFill>
                  <a:srgbClr val="FF6600"/>
                </a:solidFill>
                <a:effectLst/>
                <a:latin typeface="HGP創英角ｺﾞｼｯｸUB" pitchFamily="50" charset="-128"/>
                <a:ea typeface="HGP創英角ｺﾞｼｯｸUB" pitchFamily="50" charset="-128"/>
              </a:rPr>
              <a:t>飛鳥未来高等学校横浜キャンパス</a:t>
            </a:r>
          </a:p>
        </p:txBody>
      </p:sp>
      <p:sp>
        <p:nvSpPr>
          <p:cNvPr id="156" name="正方形/長方形 155"/>
          <p:cNvSpPr/>
          <p:nvPr/>
        </p:nvSpPr>
        <p:spPr>
          <a:xfrm>
            <a:off x="252239" y="90116"/>
            <a:ext cx="7199469" cy="100811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100"/>
              </a:lnSpc>
            </a:pPr>
            <a:r>
              <a:rPr lang="ja-JP" altLang="en-US" sz="2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学校に</a:t>
            </a:r>
            <a:r>
              <a:rPr lang="ja-JP" altLang="en-U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あんまり</a:t>
            </a:r>
            <a:r>
              <a:rPr lang="ja-JP" altLang="en-US" sz="2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行ってない。勉強が分からない。</a:t>
            </a:r>
            <a:endParaRPr lang="en-US" altLang="ja-JP" sz="2800" b="1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ts val="3100"/>
              </a:lnSpc>
            </a:pPr>
            <a:r>
              <a:rPr lang="ja-JP" altLang="en-US" sz="33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私もしかして</a:t>
            </a:r>
            <a:r>
              <a:rPr lang="en-US" altLang="ja-JP" sz="33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33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留年かも</a:t>
            </a:r>
            <a:r>
              <a:rPr lang="en-US" altLang="ja-JP" sz="33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…</a:t>
            </a:r>
            <a:r>
              <a:rPr lang="ja-JP" altLang="en-US" sz="33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！？</a:t>
            </a:r>
            <a:endParaRPr lang="en-US" altLang="ja-JP" sz="33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6" name="Picture 2" descr="C:\Users\14AY24user\AppData\Local\Microsoft\Windows\Temporary Internet Files\Content.IE5\5DQ39XVP\MC900433819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593" y="522164"/>
            <a:ext cx="375499" cy="37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" name="正方形/長方形 203"/>
          <p:cNvSpPr/>
          <p:nvPr/>
        </p:nvSpPr>
        <p:spPr>
          <a:xfrm>
            <a:off x="3927824" y="2684696"/>
            <a:ext cx="3555996" cy="2255440"/>
          </a:xfrm>
          <a:prstGeom prst="rect">
            <a:avLst/>
          </a:prstGeom>
          <a:solidFill>
            <a:srgbClr val="66FF66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05" name="円/楕円 204"/>
          <p:cNvSpPr/>
          <p:nvPr/>
        </p:nvSpPr>
        <p:spPr>
          <a:xfrm>
            <a:off x="5385891" y="2892560"/>
            <a:ext cx="723900" cy="695325"/>
          </a:xfrm>
          <a:prstGeom prst="ellipse">
            <a:avLst/>
          </a:prstGeom>
          <a:solidFill>
            <a:srgbClr val="66FFFF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grpSp>
        <p:nvGrpSpPr>
          <p:cNvPr id="18" name="グループ化 17"/>
          <p:cNvGrpSpPr/>
          <p:nvPr/>
        </p:nvGrpSpPr>
        <p:grpSpPr>
          <a:xfrm>
            <a:off x="3884010" y="2720617"/>
            <a:ext cx="3097606" cy="1801686"/>
            <a:chOff x="3821705" y="2487905"/>
            <a:chExt cx="3097606" cy="1801686"/>
          </a:xfrm>
        </p:grpSpPr>
        <p:grpSp>
          <p:nvGrpSpPr>
            <p:cNvPr id="182" name="グループ化 181"/>
            <p:cNvGrpSpPr/>
            <p:nvPr/>
          </p:nvGrpSpPr>
          <p:grpSpPr>
            <a:xfrm>
              <a:off x="3971546" y="2659849"/>
              <a:ext cx="2947765" cy="1629742"/>
              <a:chOff x="153644" y="2928923"/>
              <a:chExt cx="2947765" cy="1629742"/>
            </a:xfrm>
          </p:grpSpPr>
          <p:sp>
            <p:nvSpPr>
              <p:cNvPr id="185" name="星 16 184"/>
              <p:cNvSpPr/>
              <p:nvPr/>
            </p:nvSpPr>
            <p:spPr>
              <a:xfrm>
                <a:off x="2396560" y="3872866"/>
                <a:ext cx="704849" cy="685799"/>
              </a:xfrm>
              <a:prstGeom prst="star16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en-US" altLang="ja-JP" sz="700">
                  <a:solidFill>
                    <a:schemeClr val="bg1"/>
                  </a:solidFill>
                  <a:latin typeface="さなフォン角" pitchFamily="1" charset="-128"/>
                  <a:ea typeface="さなフォン角" pitchFamily="1" charset="-128"/>
                </a:endParaRPr>
              </a:p>
            </p:txBody>
          </p:sp>
          <p:grpSp>
            <p:nvGrpSpPr>
              <p:cNvPr id="186" name="グループ化 185"/>
              <p:cNvGrpSpPr/>
              <p:nvPr/>
            </p:nvGrpSpPr>
            <p:grpSpPr>
              <a:xfrm>
                <a:off x="153644" y="2928923"/>
                <a:ext cx="2861384" cy="1619250"/>
                <a:chOff x="381078" y="1790700"/>
                <a:chExt cx="2861384" cy="1619250"/>
              </a:xfrm>
            </p:grpSpPr>
            <p:grpSp>
              <p:nvGrpSpPr>
                <p:cNvPr id="187" name="グループ化 186"/>
                <p:cNvGrpSpPr/>
                <p:nvPr/>
              </p:nvGrpSpPr>
              <p:grpSpPr>
                <a:xfrm>
                  <a:off x="432828" y="1790700"/>
                  <a:ext cx="723900" cy="695325"/>
                  <a:chOff x="432828" y="1790700"/>
                  <a:chExt cx="1019175" cy="971550"/>
                </a:xfrm>
              </p:grpSpPr>
              <p:sp>
                <p:nvSpPr>
                  <p:cNvPr id="202" name="円/楕円 201"/>
                  <p:cNvSpPr/>
                  <p:nvPr/>
                </p:nvSpPr>
                <p:spPr>
                  <a:xfrm>
                    <a:off x="432828" y="1790700"/>
                    <a:ext cx="1019175" cy="971550"/>
                  </a:xfrm>
                  <a:prstGeom prst="ellipse">
                    <a:avLst/>
                  </a:prstGeom>
                  <a:solidFill>
                    <a:srgbClr val="66FFFF"/>
                  </a:solidFill>
                  <a:ln w="1905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203" name="テキスト ボックス 63"/>
                  <p:cNvSpPr txBox="1"/>
                  <p:nvPr/>
                </p:nvSpPr>
                <p:spPr>
                  <a:xfrm>
                    <a:off x="469155" y="1855098"/>
                    <a:ext cx="941441" cy="811900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800" b="1" dirty="0" smtClean="0">
                        <a:solidFill>
                          <a:sysClr val="windowText" lastClr="000000"/>
                        </a:solidFill>
                      </a:rPr>
                      <a:t>条件</a:t>
                    </a:r>
                    <a:endParaRPr lang="en-US" altLang="ja-JP" sz="800" dirty="0" smtClean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dirty="0" smtClean="0">
                        <a:solidFill>
                          <a:sysClr val="windowText" lastClr="000000"/>
                        </a:solidFill>
                      </a:rPr>
                      <a:t>現在</a:t>
                    </a:r>
                    <a:endParaRPr lang="en-US" altLang="ja-JP" sz="800" dirty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u="sng" dirty="0">
                        <a:solidFill>
                          <a:sysClr val="windowText" lastClr="000000"/>
                        </a:solidFill>
                      </a:rPr>
                      <a:t>２０</a:t>
                    </a:r>
                    <a:r>
                      <a:rPr lang="ja-JP" altLang="en-US" sz="800" u="sng" dirty="0" smtClean="0">
                        <a:solidFill>
                          <a:sysClr val="windowText" lastClr="000000"/>
                        </a:solidFill>
                      </a:rPr>
                      <a:t>単位</a:t>
                    </a:r>
                    <a:endParaRPr lang="ja-JP" altLang="en-US" sz="800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88" name="グループ化 187"/>
                <p:cNvGrpSpPr/>
                <p:nvPr/>
              </p:nvGrpSpPr>
              <p:grpSpPr>
                <a:xfrm>
                  <a:off x="1525327" y="2676525"/>
                  <a:ext cx="698201" cy="704851"/>
                  <a:chOff x="1525327" y="2676525"/>
                  <a:chExt cx="698201" cy="704851"/>
                </a:xfrm>
              </p:grpSpPr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528204" y="2676525"/>
                    <a:ext cx="695324" cy="704851"/>
                  </a:xfrm>
                  <a:prstGeom prst="ellipse">
                    <a:avLst/>
                  </a:prstGeom>
                  <a:solidFill>
                    <a:srgbClr val="FFCCFF"/>
                  </a:solidFill>
                  <a:ln w="19050"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201" name="テキスト ボックス 64"/>
                  <p:cNvSpPr txBox="1"/>
                  <p:nvPr/>
                </p:nvSpPr>
                <p:spPr>
                  <a:xfrm>
                    <a:off x="1525327" y="2728908"/>
                    <a:ext cx="698201" cy="604841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800" b="0" u="none" dirty="0" smtClean="0">
                        <a:solidFill>
                          <a:sysClr val="windowText" lastClr="000000"/>
                        </a:solidFill>
                      </a:rPr>
                      <a:t>新規</a:t>
                    </a:r>
                    <a:r>
                      <a:rPr kumimoji="1" lang="ja-JP" altLang="en-US" sz="800" b="0" u="none" dirty="0">
                        <a:solidFill>
                          <a:sysClr val="windowText" lastClr="000000"/>
                        </a:solidFill>
                      </a:rPr>
                      <a:t>申請</a:t>
                    </a:r>
                    <a:endParaRPr kumimoji="1" lang="en-US" altLang="ja-JP" sz="800" b="0" u="none" dirty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kumimoji="1"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３６単位</a:t>
                    </a:r>
                    <a:endParaRPr kumimoji="1" lang="en-US" altLang="ja-JP" sz="800" b="1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89" name="グループ化 188"/>
                <p:cNvGrpSpPr/>
                <p:nvPr/>
              </p:nvGrpSpPr>
              <p:grpSpPr>
                <a:xfrm>
                  <a:off x="381078" y="2676525"/>
                  <a:ext cx="812059" cy="733425"/>
                  <a:chOff x="381078" y="2676525"/>
                  <a:chExt cx="812059" cy="733425"/>
                </a:xfrm>
              </p:grpSpPr>
              <p:sp>
                <p:nvSpPr>
                  <p:cNvPr id="198" name="円/楕円 197"/>
                  <p:cNvSpPr/>
                  <p:nvPr/>
                </p:nvSpPr>
                <p:spPr>
                  <a:xfrm>
                    <a:off x="423304" y="2676525"/>
                    <a:ext cx="733424" cy="733425"/>
                  </a:xfrm>
                  <a:prstGeom prst="ellipse">
                    <a:avLst/>
                  </a:prstGeom>
                  <a:solidFill>
                    <a:srgbClr val="FFCCFF"/>
                  </a:solidFill>
                  <a:ln w="19050"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199" name="テキスト ボックス 80"/>
                  <p:cNvSpPr txBox="1"/>
                  <p:nvPr/>
                </p:nvSpPr>
                <p:spPr>
                  <a:xfrm>
                    <a:off x="381078" y="2766143"/>
                    <a:ext cx="812059" cy="612906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800" b="1" u="sng" dirty="0">
                        <a:solidFill>
                          <a:sysClr val="windowText" lastClr="000000"/>
                        </a:solidFill>
                      </a:rPr>
                      <a:t>２年次</a:t>
                    </a:r>
                    <a:r>
                      <a:rPr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修得分</a:t>
                    </a:r>
                    <a:r>
                      <a:rPr lang="ja-JP" altLang="en-US" sz="800" b="1" u="sng" dirty="0">
                        <a:solidFill>
                          <a:sysClr val="windowText" lastClr="000000"/>
                        </a:solidFill>
                      </a:rPr>
                      <a:t>３８</a:t>
                    </a:r>
                    <a:r>
                      <a:rPr kumimoji="1" lang="ja-JP" altLang="en-US" sz="800" b="1" u="sng" dirty="0" smtClean="0">
                        <a:solidFill>
                          <a:sysClr val="windowText" lastClr="000000"/>
                        </a:solidFill>
                      </a:rPr>
                      <a:t>単位</a:t>
                    </a:r>
                    <a:endParaRPr kumimoji="1" lang="en-US" altLang="ja-JP" sz="800" b="1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sp>
              <p:nvSpPr>
                <p:cNvPr id="190" name="右矢印 189"/>
                <p:cNvSpPr/>
                <p:nvPr/>
              </p:nvSpPr>
              <p:spPr>
                <a:xfrm>
                  <a:off x="1299603" y="2105026"/>
                  <a:ext cx="304800" cy="133350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91" name="右矢印 190"/>
                <p:cNvSpPr/>
                <p:nvPr/>
              </p:nvSpPr>
              <p:spPr>
                <a:xfrm rot="19440000" flipH="1">
                  <a:off x="1099696" y="2441450"/>
                  <a:ext cx="600149" cy="146625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92" name="十字形 191"/>
                <p:cNvSpPr/>
                <p:nvPr/>
              </p:nvSpPr>
              <p:spPr>
                <a:xfrm>
                  <a:off x="1213878" y="2962275"/>
                  <a:ext cx="247650" cy="247650"/>
                </a:xfrm>
                <a:prstGeom prst="plus">
                  <a:avLst>
                    <a:gd name="adj" fmla="val 39814"/>
                  </a:avLst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95" name="右矢印 194"/>
                <p:cNvSpPr/>
                <p:nvPr/>
              </p:nvSpPr>
              <p:spPr>
                <a:xfrm>
                  <a:off x="2318778" y="2990851"/>
                  <a:ext cx="304800" cy="133350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196" name="テキスト ボックス 83"/>
                <p:cNvSpPr txBox="1"/>
                <p:nvPr/>
              </p:nvSpPr>
              <p:spPr>
                <a:xfrm>
                  <a:off x="2648218" y="2839417"/>
                  <a:ext cx="594244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kumimoji="1" lang="ja-JP" altLang="en-US" sz="800" b="0" dirty="0">
                      <a:solidFill>
                        <a:schemeClr val="bg1"/>
                      </a:solidFill>
                    </a:rPr>
                    <a:t>修得</a:t>
                  </a:r>
                  <a:endParaRPr kumimoji="1" lang="en-US" altLang="ja-JP" sz="800" b="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ja-JP" altLang="en-US" sz="800" b="1" u="sng" dirty="0">
                      <a:solidFill>
                        <a:schemeClr val="bg1"/>
                      </a:solidFill>
                    </a:rPr>
                    <a:t>７４</a:t>
                  </a:r>
                  <a:r>
                    <a:rPr kumimoji="1" lang="ja-JP" altLang="en-US" sz="800" b="1" u="sng" dirty="0" smtClean="0">
                      <a:solidFill>
                        <a:schemeClr val="bg1"/>
                      </a:solidFill>
                    </a:rPr>
                    <a:t>単位</a:t>
                  </a:r>
                  <a:endParaRPr kumimoji="1" lang="ja-JP" altLang="en-US" sz="800" b="1" u="sng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7" name="テキスト ボックス 71"/>
                <p:cNvSpPr txBox="1"/>
                <p:nvPr/>
              </p:nvSpPr>
              <p:spPr>
                <a:xfrm>
                  <a:off x="1747278" y="1925026"/>
                  <a:ext cx="723900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８／２入学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新規申請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u="sng" dirty="0">
                      <a:solidFill>
                        <a:sysClr val="windowText" lastClr="000000"/>
                      </a:solidFill>
                    </a:rPr>
                    <a:t>１８</a:t>
                  </a:r>
                  <a:r>
                    <a:rPr lang="ja-JP" altLang="en-US" sz="800" u="sng" dirty="0" smtClean="0">
                      <a:solidFill>
                        <a:sysClr val="windowText" lastClr="000000"/>
                      </a:solidFill>
                    </a:rPr>
                    <a:t>単位</a:t>
                  </a:r>
                  <a:endParaRPr kumimoji="1" lang="en-US" altLang="ja-JP" sz="800" b="0" u="sng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183" name="テキスト ボックス 113"/>
            <p:cNvSpPr txBox="1"/>
            <p:nvPr/>
          </p:nvSpPr>
          <p:spPr>
            <a:xfrm>
              <a:off x="3821705" y="3410910"/>
              <a:ext cx="730117" cy="265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900" b="1" u="none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３年次</a:t>
              </a:r>
              <a:endParaRPr kumimoji="1" lang="ja-JP" altLang="en-US" sz="900" b="1" u="none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84" name="テキスト ボックス 113"/>
            <p:cNvSpPr txBox="1"/>
            <p:nvPr/>
          </p:nvSpPr>
          <p:spPr>
            <a:xfrm>
              <a:off x="3894443" y="2487905"/>
              <a:ext cx="730117" cy="265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900" b="1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r>
                <a:rPr kumimoji="1" lang="ja-JP" altLang="en-US" sz="900" b="1" u="none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年次</a:t>
              </a:r>
              <a:endParaRPr kumimoji="1" lang="ja-JP" altLang="en-US" sz="900" b="1" u="none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14" name="テキスト ボックス 102"/>
          <p:cNvSpPr txBox="1"/>
          <p:nvPr/>
        </p:nvSpPr>
        <p:spPr>
          <a:xfrm>
            <a:off x="2649558" y="2398769"/>
            <a:ext cx="2454817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ln>
                  <a:solidFill>
                    <a:srgbClr val="FFC000"/>
                  </a:solidFill>
                </a:ln>
                <a:solidFill>
                  <a:srgbClr val="FF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現在２年生の場合</a:t>
            </a:r>
            <a:endParaRPr kumimoji="1" lang="ja-JP" altLang="en-US" sz="2000" b="1" u="none" dirty="0">
              <a:ln>
                <a:solidFill>
                  <a:srgbClr val="FFC000"/>
                </a:solidFill>
              </a:ln>
              <a:solidFill>
                <a:srgbClr val="FF33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102"/>
          <p:cNvSpPr txBox="1"/>
          <p:nvPr/>
        </p:nvSpPr>
        <p:spPr>
          <a:xfrm>
            <a:off x="6175688" y="2893704"/>
            <a:ext cx="1267154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u="none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８月２日以降</a:t>
            </a:r>
            <a:endParaRPr kumimoji="1" lang="en-US" altLang="ja-JP" sz="1000" b="1" u="none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1000" b="1" u="none" dirty="0" smtClean="0">
                <a:solidFill>
                  <a:schemeClr val="tx1"/>
                </a:solidFill>
              </a:rPr>
              <a:t>　　　入学の場合</a:t>
            </a:r>
            <a:endParaRPr kumimoji="1" lang="ja-JP" altLang="en-US" sz="1000" b="1" u="none" dirty="0">
              <a:solidFill>
                <a:schemeClr val="tx1"/>
              </a:solidFill>
            </a:endParaRPr>
          </a:p>
        </p:txBody>
      </p:sp>
      <p:sp>
        <p:nvSpPr>
          <p:cNvPr id="215" name="テキスト ボックス 102"/>
          <p:cNvSpPr txBox="1"/>
          <p:nvPr/>
        </p:nvSpPr>
        <p:spPr>
          <a:xfrm>
            <a:off x="2440570" y="2785839"/>
            <a:ext cx="1267154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u="none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８月１日入学</a:t>
            </a:r>
            <a:endParaRPr kumimoji="1" lang="en-US" altLang="ja-JP" sz="1000" b="1" u="none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000" b="1" dirty="0">
                <a:solidFill>
                  <a:schemeClr val="tx1"/>
                </a:solidFill>
              </a:rPr>
              <a:t>　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　　　　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の場合</a:t>
            </a:r>
            <a:endParaRPr kumimoji="1" lang="ja-JP" altLang="en-US" sz="1000" b="1" u="none" dirty="0">
              <a:solidFill>
                <a:schemeClr val="tx1"/>
              </a:solidFill>
            </a:endParaRPr>
          </a:p>
        </p:txBody>
      </p:sp>
      <p:grpSp>
        <p:nvGrpSpPr>
          <p:cNvPr id="218" name="グループ化 217"/>
          <p:cNvGrpSpPr/>
          <p:nvPr/>
        </p:nvGrpSpPr>
        <p:grpSpPr>
          <a:xfrm>
            <a:off x="443748" y="5272726"/>
            <a:ext cx="3187789" cy="702669"/>
            <a:chOff x="205394" y="2928923"/>
            <a:chExt cx="3187789" cy="702669"/>
          </a:xfrm>
        </p:grpSpPr>
        <p:sp>
          <p:nvSpPr>
            <p:cNvPr id="221" name="星 16 220"/>
            <p:cNvSpPr/>
            <p:nvPr/>
          </p:nvSpPr>
          <p:spPr>
            <a:xfrm>
              <a:off x="2688334" y="2945793"/>
              <a:ext cx="704849" cy="685799"/>
            </a:xfrm>
            <a:prstGeom prst="star16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700">
                <a:solidFill>
                  <a:schemeClr val="bg1"/>
                </a:solidFill>
                <a:latin typeface="さなフォン角" pitchFamily="1" charset="-128"/>
                <a:ea typeface="さなフォン角" pitchFamily="1" charset="-128"/>
              </a:endParaRPr>
            </a:p>
          </p:txBody>
        </p:sp>
        <p:grpSp>
          <p:nvGrpSpPr>
            <p:cNvPr id="222" name="グループ化 221"/>
            <p:cNvGrpSpPr/>
            <p:nvPr/>
          </p:nvGrpSpPr>
          <p:grpSpPr>
            <a:xfrm>
              <a:off x="205394" y="2928923"/>
              <a:ext cx="3133024" cy="695325"/>
              <a:chOff x="432828" y="1790700"/>
              <a:chExt cx="3133024" cy="695325"/>
            </a:xfrm>
          </p:grpSpPr>
          <p:grpSp>
            <p:nvGrpSpPr>
              <p:cNvPr id="223" name="グループ化 222"/>
              <p:cNvGrpSpPr/>
              <p:nvPr/>
            </p:nvGrpSpPr>
            <p:grpSpPr>
              <a:xfrm>
                <a:off x="432828" y="1790700"/>
                <a:ext cx="723900" cy="695325"/>
                <a:chOff x="432828" y="1790700"/>
                <a:chExt cx="1019175" cy="971550"/>
              </a:xfrm>
            </p:grpSpPr>
            <p:sp>
              <p:nvSpPr>
                <p:cNvPr id="238" name="円/楕円 237"/>
                <p:cNvSpPr/>
                <p:nvPr/>
              </p:nvSpPr>
              <p:spPr>
                <a:xfrm>
                  <a:off x="432828" y="1790700"/>
                  <a:ext cx="1019175" cy="971550"/>
                </a:xfrm>
                <a:prstGeom prst="ellipse">
                  <a:avLst/>
                </a:prstGeom>
                <a:solidFill>
                  <a:srgbClr val="FFCCFF"/>
                </a:solidFill>
                <a:ln w="19050">
                  <a:solidFill>
                    <a:srgbClr val="FF33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239" name="テキスト ボックス 63"/>
                <p:cNvSpPr txBox="1"/>
                <p:nvPr/>
              </p:nvSpPr>
              <p:spPr>
                <a:xfrm>
                  <a:off x="469155" y="1855098"/>
                  <a:ext cx="941441" cy="8119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800" b="1" dirty="0" smtClean="0">
                      <a:solidFill>
                        <a:sysClr val="windowText" lastClr="000000"/>
                      </a:solidFill>
                    </a:rPr>
                    <a:t>条件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現在</a:t>
                  </a:r>
                  <a:endParaRPr lang="en-US" altLang="ja-JP" sz="800" dirty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u="sng" dirty="0" smtClean="0">
                      <a:solidFill>
                        <a:sysClr val="windowText" lastClr="000000"/>
                      </a:solidFill>
                    </a:rPr>
                    <a:t>３８単位</a:t>
                  </a:r>
                  <a:endParaRPr lang="ja-JP" altLang="en-US" sz="800" u="sng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226" name="右矢印 225"/>
              <p:cNvSpPr/>
              <p:nvPr/>
            </p:nvSpPr>
            <p:spPr>
              <a:xfrm>
                <a:off x="1299603" y="2105026"/>
                <a:ext cx="304800" cy="133350"/>
              </a:xfrm>
              <a:prstGeom prst="rightArrow">
                <a:avLst/>
              </a:prstGeom>
              <a:ln>
                <a:noFill/>
              </a:ln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/>
              </a:p>
            </p:txBody>
          </p:sp>
          <p:sp>
            <p:nvSpPr>
              <p:cNvPr id="231" name="右矢印 230"/>
              <p:cNvSpPr/>
              <p:nvPr/>
            </p:nvSpPr>
            <p:spPr>
              <a:xfrm>
                <a:off x="2482748" y="2060647"/>
                <a:ext cx="359104" cy="133350"/>
              </a:xfrm>
              <a:prstGeom prst="rightArrow">
                <a:avLst/>
              </a:prstGeom>
              <a:ln>
                <a:noFill/>
              </a:ln>
              <a:effectLst/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100"/>
              </a:p>
            </p:txBody>
          </p:sp>
          <p:sp>
            <p:nvSpPr>
              <p:cNvPr id="232" name="テキスト ボックス 83"/>
              <p:cNvSpPr txBox="1"/>
              <p:nvPr/>
            </p:nvSpPr>
            <p:spPr>
              <a:xfrm>
                <a:off x="2971608" y="1912344"/>
                <a:ext cx="594244" cy="45720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800" b="0" dirty="0">
                    <a:solidFill>
                      <a:schemeClr val="bg1"/>
                    </a:solidFill>
                  </a:rPr>
                  <a:t>修得</a:t>
                </a:r>
                <a:endParaRPr kumimoji="1" lang="en-US" altLang="ja-JP" sz="800" b="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800" b="1" u="sng" dirty="0">
                    <a:solidFill>
                      <a:schemeClr val="bg1"/>
                    </a:solidFill>
                  </a:rPr>
                  <a:t>７４</a:t>
                </a:r>
                <a:r>
                  <a:rPr kumimoji="1" lang="ja-JP" altLang="en-US" sz="800" b="1" u="sng" dirty="0" smtClean="0">
                    <a:solidFill>
                      <a:schemeClr val="bg1"/>
                    </a:solidFill>
                  </a:rPr>
                  <a:t>単位</a:t>
                </a:r>
                <a:endParaRPr kumimoji="1" lang="ja-JP" altLang="en-US" sz="800" b="1" u="sng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3" name="テキスト ボックス 71"/>
              <p:cNvSpPr txBox="1"/>
              <p:nvPr/>
            </p:nvSpPr>
            <p:spPr>
              <a:xfrm>
                <a:off x="1681778" y="1897988"/>
                <a:ext cx="723900" cy="45720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800" dirty="0" smtClean="0">
                    <a:solidFill>
                      <a:sysClr val="windowText" lastClr="000000"/>
                    </a:solidFill>
                  </a:rPr>
                  <a:t>８／１入学</a:t>
                </a:r>
                <a:endParaRPr lang="en-US" altLang="ja-JP" sz="800" dirty="0" smtClean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ysClr val="windowText" lastClr="000000"/>
                    </a:solidFill>
                  </a:rPr>
                  <a:t>新規申請</a:t>
                </a:r>
                <a:endParaRPr lang="en-US" altLang="ja-JP" sz="800" dirty="0" smtClean="0">
                  <a:solidFill>
                    <a:sysClr val="windowText" lastClr="000000"/>
                  </a:solidFill>
                </a:endParaRPr>
              </a:p>
              <a:p>
                <a:pPr algn="ctr"/>
                <a:r>
                  <a:rPr lang="ja-JP" altLang="en-US" sz="800" u="sng" dirty="0" smtClean="0">
                    <a:solidFill>
                      <a:sysClr val="windowText" lastClr="000000"/>
                    </a:solidFill>
                  </a:rPr>
                  <a:t>３６単位</a:t>
                </a:r>
                <a:endParaRPr kumimoji="1" lang="en-US" altLang="ja-JP" sz="800" b="0" u="sng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sp>
        <p:nvSpPr>
          <p:cNvPr id="220" name="テキスト ボックス 113"/>
          <p:cNvSpPr txBox="1"/>
          <p:nvPr/>
        </p:nvSpPr>
        <p:spPr>
          <a:xfrm>
            <a:off x="171647" y="5114262"/>
            <a:ext cx="730117" cy="26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kumimoji="1" lang="ja-JP" altLang="en-US" sz="900" b="1" u="none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年次</a:t>
            </a:r>
            <a:endParaRPr kumimoji="1" lang="ja-JP" altLang="en-US" sz="900" b="1" u="none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1" name="角丸四角形吹き出し 240"/>
          <p:cNvSpPr/>
          <p:nvPr/>
        </p:nvSpPr>
        <p:spPr>
          <a:xfrm rot="16200000" flipV="1">
            <a:off x="2048064" y="5795648"/>
            <a:ext cx="658475" cy="1066799"/>
          </a:xfrm>
          <a:prstGeom prst="wedgeRoundRectCallout">
            <a:avLst>
              <a:gd name="adj1" fmla="val 44231"/>
              <a:gd name="adj2" fmla="val -79482"/>
              <a:gd name="adj3" fmla="val 16667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42" name="テキスト ボックス 114"/>
          <p:cNvSpPr txBox="1"/>
          <p:nvPr/>
        </p:nvSpPr>
        <p:spPr>
          <a:xfrm>
            <a:off x="1843904" y="5954575"/>
            <a:ext cx="1066800" cy="5607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u="none" dirty="0" smtClean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残り</a:t>
            </a:r>
            <a:r>
              <a:rPr lang="ja-JP" altLang="en-US" sz="1200" b="1" dirty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半</a:t>
            </a:r>
            <a:r>
              <a:rPr kumimoji="1" lang="ja-JP" altLang="en-US" sz="1200" b="1" u="none" dirty="0" smtClean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年</a:t>
            </a:r>
            <a:r>
              <a:rPr kumimoji="1" lang="ja-JP" altLang="en-US" sz="12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で</a:t>
            </a:r>
            <a:endParaRPr kumimoji="1" lang="en-US" altLang="ja-JP" sz="1200" b="1" u="none" dirty="0">
              <a:solidFill>
                <a:schemeClr val="tx1"/>
              </a:solidFill>
              <a:latin typeface="さなフォン角" pitchFamily="1" charset="-128"/>
              <a:ea typeface="さなフォン角" pitchFamily="1" charset="-128"/>
            </a:endParaRPr>
          </a:p>
          <a:p>
            <a:pPr algn="ctr"/>
            <a:r>
              <a:rPr kumimoji="1" lang="ja-JP" altLang="en-US" sz="12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卒業可能♪</a:t>
            </a:r>
          </a:p>
        </p:txBody>
      </p:sp>
      <p:sp>
        <p:nvSpPr>
          <p:cNvPr id="243" name="テキスト ボックス 119"/>
          <p:cNvSpPr txBox="1"/>
          <p:nvPr/>
        </p:nvSpPr>
        <p:spPr>
          <a:xfrm>
            <a:off x="1810189" y="6391930"/>
            <a:ext cx="1189519" cy="26635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u="sng" dirty="0" smtClean="0">
                <a:latin typeface="さなフォン角" pitchFamily="1" charset="-128"/>
                <a:ea typeface="さなフォン角" pitchFamily="1" charset="-128"/>
              </a:rPr>
              <a:t>卒業延期なし！！</a:t>
            </a:r>
            <a:endParaRPr kumimoji="1" lang="en-US" altLang="ja-JP" sz="900" b="1" u="sng" dirty="0" smtClean="0">
              <a:latin typeface="さなフォン角" pitchFamily="1" charset="-128"/>
              <a:ea typeface="さなフォン角" pitchFamily="1" charset="-128"/>
            </a:endParaRPr>
          </a:p>
        </p:txBody>
      </p:sp>
      <p:grpSp>
        <p:nvGrpSpPr>
          <p:cNvPr id="245" name="グループ化 244"/>
          <p:cNvGrpSpPr/>
          <p:nvPr/>
        </p:nvGrpSpPr>
        <p:grpSpPr>
          <a:xfrm>
            <a:off x="3900633" y="5253253"/>
            <a:ext cx="3337496" cy="867269"/>
            <a:chOff x="3894443" y="2487905"/>
            <a:chExt cx="3337496" cy="867269"/>
          </a:xfrm>
        </p:grpSpPr>
        <p:grpSp>
          <p:nvGrpSpPr>
            <p:cNvPr id="246" name="グループ化 245"/>
            <p:cNvGrpSpPr/>
            <p:nvPr/>
          </p:nvGrpSpPr>
          <p:grpSpPr>
            <a:xfrm>
              <a:off x="4023296" y="2638548"/>
              <a:ext cx="3208643" cy="716626"/>
              <a:chOff x="205394" y="2907622"/>
              <a:chExt cx="3208643" cy="716626"/>
            </a:xfrm>
          </p:grpSpPr>
          <p:sp>
            <p:nvSpPr>
              <p:cNvPr id="249" name="星 16 248"/>
              <p:cNvSpPr/>
              <p:nvPr/>
            </p:nvSpPr>
            <p:spPr>
              <a:xfrm>
                <a:off x="2709188" y="2907622"/>
                <a:ext cx="704849" cy="685799"/>
              </a:xfrm>
              <a:prstGeom prst="star16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en-US" altLang="ja-JP" sz="700">
                  <a:solidFill>
                    <a:schemeClr val="bg1"/>
                  </a:solidFill>
                  <a:latin typeface="さなフォン角" pitchFamily="1" charset="-128"/>
                  <a:ea typeface="さなフォン角" pitchFamily="1" charset="-128"/>
                </a:endParaRPr>
              </a:p>
            </p:txBody>
          </p:sp>
          <p:grpSp>
            <p:nvGrpSpPr>
              <p:cNvPr id="250" name="グループ化 249"/>
              <p:cNvGrpSpPr/>
              <p:nvPr/>
            </p:nvGrpSpPr>
            <p:grpSpPr>
              <a:xfrm>
                <a:off x="205394" y="2928923"/>
                <a:ext cx="3130355" cy="695325"/>
                <a:chOff x="432828" y="1790700"/>
                <a:chExt cx="3130355" cy="695325"/>
              </a:xfrm>
            </p:grpSpPr>
            <p:grpSp>
              <p:nvGrpSpPr>
                <p:cNvPr id="251" name="グループ化 250"/>
                <p:cNvGrpSpPr/>
                <p:nvPr/>
              </p:nvGrpSpPr>
              <p:grpSpPr>
                <a:xfrm>
                  <a:off x="432828" y="1790700"/>
                  <a:ext cx="723900" cy="695325"/>
                  <a:chOff x="432828" y="1790700"/>
                  <a:chExt cx="1019175" cy="971550"/>
                </a:xfrm>
              </p:grpSpPr>
              <p:sp>
                <p:nvSpPr>
                  <p:cNvPr id="266" name="円/楕円 265"/>
                  <p:cNvSpPr/>
                  <p:nvPr/>
                </p:nvSpPr>
                <p:spPr>
                  <a:xfrm>
                    <a:off x="432828" y="1790700"/>
                    <a:ext cx="1019175" cy="971550"/>
                  </a:xfrm>
                  <a:prstGeom prst="ellipse">
                    <a:avLst/>
                  </a:prstGeom>
                  <a:solidFill>
                    <a:srgbClr val="FFCCFF"/>
                  </a:solidFill>
                  <a:ln w="19050">
                    <a:solidFill>
                      <a:srgbClr val="FF339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/>
                  </a:p>
                </p:txBody>
              </p:sp>
              <p:sp>
                <p:nvSpPr>
                  <p:cNvPr id="267" name="テキスト ボックス 63"/>
                  <p:cNvSpPr txBox="1"/>
                  <p:nvPr/>
                </p:nvSpPr>
                <p:spPr>
                  <a:xfrm>
                    <a:off x="469155" y="1855098"/>
                    <a:ext cx="941441" cy="811900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800" b="1" dirty="0" smtClean="0">
                        <a:solidFill>
                          <a:sysClr val="windowText" lastClr="000000"/>
                        </a:solidFill>
                      </a:rPr>
                      <a:t>条件</a:t>
                    </a:r>
                    <a:endParaRPr lang="en-US" altLang="ja-JP" sz="800" dirty="0" smtClean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dirty="0" smtClean="0">
                        <a:solidFill>
                          <a:sysClr val="windowText" lastClr="000000"/>
                        </a:solidFill>
                      </a:rPr>
                      <a:t>現在</a:t>
                    </a:r>
                    <a:endParaRPr lang="en-US" altLang="ja-JP" sz="800" dirty="0">
                      <a:solidFill>
                        <a:sysClr val="windowText" lastClr="000000"/>
                      </a:solidFill>
                    </a:endParaRPr>
                  </a:p>
                  <a:p>
                    <a:pPr algn="ctr"/>
                    <a:r>
                      <a:rPr lang="ja-JP" altLang="en-US" sz="800" u="sng" dirty="0" smtClean="0">
                        <a:solidFill>
                          <a:sysClr val="windowText" lastClr="000000"/>
                        </a:solidFill>
                      </a:rPr>
                      <a:t>５６単位</a:t>
                    </a:r>
                    <a:endParaRPr lang="ja-JP" altLang="en-US" sz="800" u="sng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sp>
              <p:nvSpPr>
                <p:cNvPr id="254" name="右矢印 253"/>
                <p:cNvSpPr/>
                <p:nvPr/>
              </p:nvSpPr>
              <p:spPr>
                <a:xfrm>
                  <a:off x="1299603" y="2105026"/>
                  <a:ext cx="304800" cy="133350"/>
                </a:xfrm>
                <a:prstGeom prst="rightArrow">
                  <a:avLst/>
                </a:prstGeom>
                <a:ln>
                  <a:noFill/>
                </a:ln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sz="1100"/>
                </a:p>
              </p:txBody>
            </p:sp>
            <p:sp>
              <p:nvSpPr>
                <p:cNvPr id="260" name="テキスト ボックス 83"/>
                <p:cNvSpPr txBox="1"/>
                <p:nvPr/>
              </p:nvSpPr>
              <p:spPr>
                <a:xfrm>
                  <a:off x="2968939" y="1883698"/>
                  <a:ext cx="594244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kumimoji="1" lang="ja-JP" altLang="en-US" sz="800" b="0" dirty="0">
                      <a:solidFill>
                        <a:schemeClr val="bg1"/>
                      </a:solidFill>
                    </a:rPr>
                    <a:t>修得</a:t>
                  </a:r>
                  <a:endParaRPr kumimoji="1" lang="en-US" altLang="ja-JP" sz="800" b="0" dirty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ja-JP" altLang="en-US" sz="800" b="1" u="sng" dirty="0">
                      <a:solidFill>
                        <a:schemeClr val="bg1"/>
                      </a:solidFill>
                    </a:rPr>
                    <a:t>７４</a:t>
                  </a:r>
                  <a:r>
                    <a:rPr kumimoji="1" lang="ja-JP" altLang="en-US" sz="800" b="1" u="sng" dirty="0" smtClean="0">
                      <a:solidFill>
                        <a:schemeClr val="bg1"/>
                      </a:solidFill>
                    </a:rPr>
                    <a:t>単位</a:t>
                  </a:r>
                  <a:endParaRPr kumimoji="1" lang="ja-JP" altLang="en-US" sz="800" b="1" u="sng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1" name="テキスト ボックス 71"/>
                <p:cNvSpPr txBox="1"/>
                <p:nvPr/>
              </p:nvSpPr>
              <p:spPr>
                <a:xfrm>
                  <a:off x="1691099" y="1858351"/>
                  <a:ext cx="723900" cy="4572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８／２入学</a:t>
                  </a:r>
                  <a:endParaRPr lang="en-US" altLang="ja-JP" sz="800" dirty="0" smtClean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dirty="0" smtClean="0">
                      <a:solidFill>
                        <a:sysClr val="windowText" lastClr="000000"/>
                      </a:solidFill>
                    </a:rPr>
                    <a:t>新規申請</a:t>
                  </a:r>
                  <a:endParaRPr lang="en-US" altLang="ja-JP" sz="800" dirty="0">
                    <a:solidFill>
                      <a:sysClr val="windowText" lastClr="000000"/>
                    </a:solidFill>
                  </a:endParaRPr>
                </a:p>
                <a:p>
                  <a:pPr algn="ctr"/>
                  <a:r>
                    <a:rPr lang="ja-JP" altLang="en-US" sz="800" u="sng" dirty="0">
                      <a:solidFill>
                        <a:sysClr val="windowText" lastClr="000000"/>
                      </a:solidFill>
                    </a:rPr>
                    <a:t>１８</a:t>
                  </a:r>
                  <a:r>
                    <a:rPr lang="ja-JP" altLang="en-US" sz="800" u="sng" dirty="0" smtClean="0">
                      <a:solidFill>
                        <a:sysClr val="windowText" lastClr="000000"/>
                      </a:solidFill>
                    </a:rPr>
                    <a:t>単位</a:t>
                  </a:r>
                  <a:endParaRPr kumimoji="1" lang="en-US" altLang="ja-JP" sz="800" b="0" u="sng" dirty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248" name="テキスト ボックス 113"/>
            <p:cNvSpPr txBox="1"/>
            <p:nvPr/>
          </p:nvSpPr>
          <p:spPr>
            <a:xfrm>
              <a:off x="3894443" y="2487905"/>
              <a:ext cx="730117" cy="265752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900" b="1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</a:t>
              </a:r>
              <a:r>
                <a:rPr kumimoji="1" lang="ja-JP" altLang="en-US" sz="900" b="1" u="none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年次</a:t>
              </a:r>
              <a:endParaRPr kumimoji="1" lang="ja-JP" altLang="en-US" sz="900" b="1" u="none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69" name="角丸四角形吹き出し 268"/>
          <p:cNvSpPr/>
          <p:nvPr/>
        </p:nvSpPr>
        <p:spPr>
          <a:xfrm rot="16200000" flipV="1">
            <a:off x="5628482" y="5858644"/>
            <a:ext cx="658475" cy="1066799"/>
          </a:xfrm>
          <a:prstGeom prst="wedgeRoundRectCallout">
            <a:avLst>
              <a:gd name="adj1" fmla="val 47084"/>
              <a:gd name="adj2" fmla="val -75210"/>
              <a:gd name="adj3" fmla="val 16667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270" name="テキスト ボックス 114"/>
          <p:cNvSpPr txBox="1"/>
          <p:nvPr/>
        </p:nvSpPr>
        <p:spPr>
          <a:xfrm>
            <a:off x="5424322" y="6017571"/>
            <a:ext cx="1066800" cy="5607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u="none" dirty="0" smtClean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残り</a:t>
            </a:r>
            <a:r>
              <a:rPr lang="ja-JP" altLang="en-US" sz="1200" b="1" dirty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半</a:t>
            </a:r>
            <a:r>
              <a:rPr kumimoji="1" lang="ja-JP" altLang="en-US" sz="1200" b="1" u="none" dirty="0" smtClean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年</a:t>
            </a:r>
            <a:r>
              <a:rPr kumimoji="1" lang="ja-JP" altLang="en-US" sz="12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で</a:t>
            </a:r>
            <a:endParaRPr kumimoji="1" lang="en-US" altLang="ja-JP" sz="1200" b="1" u="none" dirty="0">
              <a:solidFill>
                <a:schemeClr val="tx1"/>
              </a:solidFill>
              <a:latin typeface="さなフォン角" pitchFamily="1" charset="-128"/>
              <a:ea typeface="さなフォン角" pitchFamily="1" charset="-128"/>
            </a:endParaRPr>
          </a:p>
          <a:p>
            <a:pPr algn="ctr"/>
            <a:r>
              <a:rPr kumimoji="1" lang="ja-JP" altLang="en-US" sz="12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卒業可能♪</a:t>
            </a:r>
          </a:p>
        </p:txBody>
      </p:sp>
      <p:sp>
        <p:nvSpPr>
          <p:cNvPr id="271" name="テキスト ボックス 119"/>
          <p:cNvSpPr txBox="1"/>
          <p:nvPr/>
        </p:nvSpPr>
        <p:spPr>
          <a:xfrm>
            <a:off x="5390607" y="6454926"/>
            <a:ext cx="1189519" cy="26635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u="sng" dirty="0" smtClean="0">
                <a:latin typeface="さなフォン角" pitchFamily="1" charset="-128"/>
                <a:ea typeface="さなフォン角" pitchFamily="1" charset="-128"/>
              </a:rPr>
              <a:t>卒業延期なし！！</a:t>
            </a:r>
            <a:endParaRPr kumimoji="1" lang="en-US" altLang="ja-JP" sz="900" b="1" u="sng" dirty="0" smtClean="0"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272" name="テキスト ボックス 102"/>
          <p:cNvSpPr txBox="1"/>
          <p:nvPr/>
        </p:nvSpPr>
        <p:spPr>
          <a:xfrm>
            <a:off x="2749702" y="4871577"/>
            <a:ext cx="2454817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ln>
                  <a:solidFill>
                    <a:srgbClr val="FFC000"/>
                  </a:solidFill>
                </a:ln>
                <a:solidFill>
                  <a:srgbClr val="FF33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現在３年生の場合</a:t>
            </a:r>
            <a:endParaRPr kumimoji="1" lang="ja-JP" altLang="en-US" sz="2000" b="1" u="none" dirty="0">
              <a:ln>
                <a:solidFill>
                  <a:srgbClr val="FFC000"/>
                </a:solidFill>
              </a:ln>
              <a:solidFill>
                <a:srgbClr val="FF33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3" name="テキスト ボックス 102"/>
          <p:cNvSpPr txBox="1"/>
          <p:nvPr/>
        </p:nvSpPr>
        <p:spPr>
          <a:xfrm>
            <a:off x="5682924" y="5072022"/>
            <a:ext cx="1954262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u="none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８月２日以降</a:t>
            </a:r>
            <a:r>
              <a:rPr lang="ja-JP" altLang="en-US" sz="1000" b="1" dirty="0" smtClean="0">
                <a:solidFill>
                  <a:schemeClr val="tx1"/>
                </a:solidFill>
              </a:rPr>
              <a:t>入学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の場合</a:t>
            </a:r>
            <a:endParaRPr kumimoji="1" lang="ja-JP" altLang="en-US" sz="1000" b="1" u="none" dirty="0">
              <a:solidFill>
                <a:schemeClr val="tx1"/>
              </a:solidFill>
            </a:endParaRPr>
          </a:p>
        </p:txBody>
      </p:sp>
      <p:sp>
        <p:nvSpPr>
          <p:cNvPr id="274" name="テキスト ボックス 102"/>
          <p:cNvSpPr txBox="1"/>
          <p:nvPr/>
        </p:nvSpPr>
        <p:spPr>
          <a:xfrm>
            <a:off x="305458" y="5933232"/>
            <a:ext cx="1629104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ja-JP" sz="1000" b="1" u="none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none" dirty="0" smtClean="0">
                <a:solidFill>
                  <a:schemeClr val="tx1"/>
                </a:solidFill>
              </a:rPr>
              <a:t>８月１日入学の場合</a:t>
            </a:r>
            <a:endParaRPr kumimoji="1" lang="ja-JP" altLang="en-US" sz="1000" b="1" u="none" dirty="0">
              <a:solidFill>
                <a:schemeClr val="tx1"/>
              </a:solidFill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273" y="1466909"/>
            <a:ext cx="1257962" cy="1217787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782"/>
          <a:stretch/>
        </p:blipFill>
        <p:spPr>
          <a:xfrm>
            <a:off x="6562967" y="1463735"/>
            <a:ext cx="891054" cy="1220961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2347488" y="1537055"/>
            <a:ext cx="3479535" cy="935838"/>
          </a:xfrm>
          <a:prstGeom prst="wedgeRoundRectCallout">
            <a:avLst>
              <a:gd name="adj1" fmla="val 56771"/>
              <a:gd name="adj2" fmla="val -18167"/>
              <a:gd name="adj3" fmla="val 16667"/>
            </a:avLst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29"/>
          <p:cNvSpPr txBox="1"/>
          <p:nvPr/>
        </p:nvSpPr>
        <p:spPr>
          <a:xfrm>
            <a:off x="2377165" y="1543909"/>
            <a:ext cx="3560458" cy="93935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7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高校卒業のための３の条件</a:t>
            </a:r>
            <a:endParaRPr lang="en-US" altLang="ja-JP" sz="1700" b="1" dirty="0" smtClean="0">
              <a:ln w="12700">
                <a:noFill/>
                <a:prstDash val="solid"/>
              </a:ln>
              <a:solidFill>
                <a:srgbClr val="FF3399"/>
              </a:solidFill>
              <a:latin typeface="さなフォン角" pitchFamily="1" charset="-128"/>
              <a:ea typeface="さなフォン角" pitchFamily="1" charset="-128"/>
            </a:endParaRPr>
          </a:p>
          <a:p>
            <a:r>
              <a:rPr lang="ja-JP" altLang="en-US" sz="1200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①通年で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３年間以上の在籍期間があること</a:t>
            </a:r>
            <a:endParaRPr lang="en-US" altLang="ja-JP" sz="1200" dirty="0" smtClean="0">
              <a:ln w="12700">
                <a:noFill/>
                <a:prstDash val="solid"/>
              </a:ln>
              <a:solidFill>
                <a:srgbClr val="FF3399"/>
              </a:solidFill>
              <a:latin typeface="さなフォン角" pitchFamily="1" charset="-128"/>
              <a:ea typeface="さなフォン角" pitchFamily="1" charset="-128"/>
            </a:endParaRPr>
          </a:p>
          <a:p>
            <a:r>
              <a:rPr lang="ja-JP" altLang="en-US" sz="1200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②７４単位以上修得すること</a:t>
            </a:r>
            <a:endParaRPr lang="en-US" altLang="ja-JP" sz="1200" cap="none" spc="0" dirty="0" smtClean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  <a:p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③特別活動に３年間で３０単位以上参加すること</a:t>
            </a:r>
            <a:endParaRPr lang="en-US" altLang="ja-JP" sz="1200" cap="none" spc="0" dirty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</p:txBody>
      </p:sp>
      <p:pic>
        <p:nvPicPr>
          <p:cNvPr id="157" name="図 156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967" y="7532628"/>
            <a:ext cx="762000" cy="952500"/>
          </a:xfrm>
          <a:prstGeom prst="rect">
            <a:avLst/>
          </a:prstGeom>
        </p:spPr>
      </p:pic>
      <p:pic>
        <p:nvPicPr>
          <p:cNvPr id="158" name="図 157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7442" y="7532628"/>
            <a:ext cx="762000" cy="952500"/>
          </a:xfrm>
          <a:prstGeom prst="rect">
            <a:avLst/>
          </a:prstGeom>
        </p:spPr>
      </p:pic>
      <p:pic>
        <p:nvPicPr>
          <p:cNvPr id="159" name="図 158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500392" y="7532628"/>
            <a:ext cx="762000" cy="952500"/>
          </a:xfrm>
          <a:prstGeom prst="rect">
            <a:avLst/>
          </a:prstGeom>
        </p:spPr>
      </p:pic>
      <p:pic>
        <p:nvPicPr>
          <p:cNvPr id="160" name="図 159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52867" y="7532628"/>
            <a:ext cx="762000" cy="952500"/>
          </a:xfrm>
          <a:prstGeom prst="rect">
            <a:avLst/>
          </a:prstGeom>
        </p:spPr>
      </p:pic>
      <p:pic>
        <p:nvPicPr>
          <p:cNvPr id="161" name="図 160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95817" y="7532628"/>
            <a:ext cx="762000" cy="952500"/>
          </a:xfrm>
          <a:prstGeom prst="rect">
            <a:avLst/>
          </a:prstGeom>
        </p:spPr>
      </p:pic>
      <p:pic>
        <p:nvPicPr>
          <p:cNvPr id="162" name="図 161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48292" y="7532628"/>
            <a:ext cx="762000" cy="952500"/>
          </a:xfrm>
          <a:prstGeom prst="rect">
            <a:avLst/>
          </a:prstGeom>
        </p:spPr>
      </p:pic>
      <p:pic>
        <p:nvPicPr>
          <p:cNvPr id="163" name="図 162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91242" y="7532628"/>
            <a:ext cx="762000" cy="952500"/>
          </a:xfrm>
          <a:prstGeom prst="rect">
            <a:avLst/>
          </a:prstGeom>
        </p:spPr>
      </p:pic>
      <p:pic>
        <p:nvPicPr>
          <p:cNvPr id="164" name="図 163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43717" y="7532628"/>
            <a:ext cx="762000" cy="952500"/>
          </a:xfrm>
          <a:prstGeom prst="rect">
            <a:avLst/>
          </a:prstGeom>
        </p:spPr>
      </p:pic>
      <p:pic>
        <p:nvPicPr>
          <p:cNvPr id="165" name="図 164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58092" y="7532628"/>
            <a:ext cx="762000" cy="952500"/>
          </a:xfrm>
          <a:prstGeom prst="rect">
            <a:avLst/>
          </a:prstGeom>
        </p:spPr>
      </p:pic>
      <p:pic>
        <p:nvPicPr>
          <p:cNvPr id="166" name="図 165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10567" y="7532628"/>
            <a:ext cx="762000" cy="952500"/>
          </a:xfrm>
          <a:prstGeom prst="rect">
            <a:avLst/>
          </a:prstGeom>
        </p:spPr>
      </p:pic>
      <p:pic>
        <p:nvPicPr>
          <p:cNvPr id="167" name="図 166" descr="48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53517" y="7532628"/>
            <a:ext cx="762000" cy="952500"/>
          </a:xfrm>
          <a:prstGeom prst="rect">
            <a:avLst/>
          </a:prstGeom>
        </p:spPr>
      </p:pic>
      <p:sp>
        <p:nvSpPr>
          <p:cNvPr id="168" name="正方形/長方形 167"/>
          <p:cNvSpPr/>
          <p:nvPr/>
        </p:nvSpPr>
        <p:spPr>
          <a:xfrm>
            <a:off x="1291995" y="7492549"/>
            <a:ext cx="526298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400" b="1" cap="none" spc="0" dirty="0" smtClean="0">
                <a:ln w="19050">
                  <a:solidFill>
                    <a:srgbClr val="00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さなフォン角" pitchFamily="1" charset="-128"/>
                <a:ea typeface="さなフォン角" pitchFamily="1" charset="-128"/>
              </a:rPr>
              <a:t>一斉説明会</a:t>
            </a:r>
            <a:r>
              <a:rPr lang="ja-JP" altLang="en-US" sz="4400" b="1" cap="none" spc="0" dirty="0" smtClean="0">
                <a:ln w="19050">
                  <a:solidFill>
                    <a:srgbClr val="FF66CC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さなフォン角" pitchFamily="1" charset="-128"/>
                <a:ea typeface="さなフォン角" pitchFamily="1" charset="-128"/>
              </a:rPr>
              <a:t>のご案内</a:t>
            </a:r>
            <a:endParaRPr lang="en-US" altLang="ja-JP" sz="4400" b="1" cap="none" spc="0" dirty="0">
              <a:ln w="19050">
                <a:solidFill>
                  <a:srgbClr val="FF66CC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さなフォン角" pitchFamily="1" charset="-128"/>
              <a:ea typeface="さなフォン角" pitchFamily="1" charset="-128"/>
            </a:endParaRPr>
          </a:p>
        </p:txBody>
      </p:sp>
      <p:pic>
        <p:nvPicPr>
          <p:cNvPr id="169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8302" y="7604456"/>
            <a:ext cx="624240" cy="600075"/>
          </a:xfrm>
          <a:prstGeom prst="rect">
            <a:avLst/>
          </a:prstGeom>
          <a:noFill/>
        </p:spPr>
      </p:pic>
      <p:pic>
        <p:nvPicPr>
          <p:cNvPr id="170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96374" y="7590265"/>
            <a:ext cx="624240" cy="600075"/>
          </a:xfrm>
          <a:prstGeom prst="rect">
            <a:avLst/>
          </a:prstGeom>
          <a:noFill/>
        </p:spPr>
      </p:pic>
      <p:sp>
        <p:nvSpPr>
          <p:cNvPr id="171" name="正方形/長方形 170"/>
          <p:cNvSpPr/>
          <p:nvPr/>
        </p:nvSpPr>
        <p:spPr>
          <a:xfrm>
            <a:off x="193365" y="8187531"/>
            <a:ext cx="428835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u="sng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転校・編入をご検討されている皆様必見！！</a:t>
            </a:r>
            <a:endParaRPr lang="en-US" altLang="ja-JP" sz="1600" b="1" u="sng" cap="none" spc="0" dirty="0" smtClean="0">
              <a:ln w="12700">
                <a:noFill/>
                <a:prstDash val="solid"/>
              </a:ln>
              <a:solidFill>
                <a:srgbClr val="FF0000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116636" y="8426201"/>
            <a:ext cx="503214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u="sng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８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月</a:t>
            </a:r>
            <a:r>
              <a:rPr lang="ja-JP" altLang="en-US" sz="1800" b="1" u="sng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４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日（火）一斉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説明会　</a:t>
            </a:r>
            <a:r>
              <a:rPr lang="ja-JP" altLang="en-US" sz="1800" b="1" u="sng" dirty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 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10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：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00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～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11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：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00</a:t>
            </a:r>
            <a:endParaRPr lang="en-US" altLang="ja-JP" sz="1800" b="1" u="sng" dirty="0" smtClean="0">
              <a:ln w="12700">
                <a:noFill/>
                <a:prstDash val="solid"/>
              </a:ln>
              <a:solidFill>
                <a:srgbClr val="FF3399"/>
              </a:solidFill>
              <a:latin typeface="さなフォン角" pitchFamily="1" charset="-128"/>
              <a:ea typeface="さなフォン角" pitchFamily="1" charset="-128"/>
            </a:endParaRPr>
          </a:p>
          <a:p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８月</a:t>
            </a:r>
            <a:r>
              <a:rPr lang="ja-JP" altLang="en-US" sz="1800" b="1" u="sng" dirty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１１日（火）一斉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説明会 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10</a:t>
            </a:r>
            <a:r>
              <a:rPr lang="ja-JP" altLang="en-US" sz="1800" b="1" u="sng" dirty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：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00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～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11</a:t>
            </a:r>
            <a:r>
              <a:rPr lang="ja-JP" altLang="en-US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：</a:t>
            </a:r>
            <a:r>
              <a:rPr lang="en-US" altLang="ja-JP" sz="1800" b="1" u="sng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00</a:t>
            </a:r>
            <a:endParaRPr lang="en-US" altLang="ja-JP" sz="1800" b="1" u="sng" cap="none" spc="0" dirty="0" smtClean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  <a:p>
            <a:pPr algn="l"/>
            <a:r>
              <a:rPr lang="en-US" altLang="ja-JP" sz="12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※</a:t>
            </a:r>
            <a:r>
              <a:rPr lang="ja-JP" altLang="en-US" sz="1200" b="1" cap="none" spc="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/>
                <a:latin typeface="さなフォン角" pitchFamily="1" charset="-128"/>
                <a:ea typeface="さなフォン角" pitchFamily="1" charset="-128"/>
              </a:rPr>
              <a:t>その後、希望者は個別の相談会を行います。</a:t>
            </a:r>
            <a:endParaRPr lang="en-US" altLang="ja-JP" sz="1200" b="1" dirty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さなフォン角" pitchFamily="1" charset="-128"/>
              <a:ea typeface="さなフォン角" pitchFamily="1" charset="-128"/>
            </a:endParaRPr>
          </a:p>
          <a:p>
            <a:pPr algn="l"/>
            <a:endParaRPr lang="en-US" altLang="ja-JP" sz="12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  <a:p>
            <a:pPr algn="l"/>
            <a:r>
              <a:rPr lang="ja-JP" altLang="en-US" sz="120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" pitchFamily="1" charset="-128"/>
                <a:ea typeface="さなフォン角" pitchFamily="1" charset="-128"/>
              </a:rPr>
              <a:t>どう</a:t>
            </a:r>
            <a:r>
              <a:rPr lang="ja-JP" altLang="en-US" sz="1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" pitchFamily="1" charset="-128"/>
                <a:ea typeface="さなフォン角" pitchFamily="1" charset="-128"/>
              </a:rPr>
              <a:t>やって単位を取るの？行事は？授業は？</a:t>
            </a:r>
            <a:endParaRPr lang="en-US" altLang="ja-JP" sz="1200" b="1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さなフォン角" pitchFamily="1" charset="-128"/>
              <a:ea typeface="さなフォン角" pitchFamily="1" charset="-128"/>
            </a:endParaRPr>
          </a:p>
          <a:p>
            <a:pPr algn="l"/>
            <a:r>
              <a:rPr lang="ja-JP" altLang="en-US" sz="1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" pitchFamily="1" charset="-128"/>
                <a:ea typeface="さなフォン角" pitchFamily="1" charset="-128"/>
              </a:rPr>
              <a:t>などなど、</a:t>
            </a:r>
            <a:r>
              <a:rPr lang="ja-JP" altLang="en-US" sz="120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" pitchFamily="1" charset="-128"/>
                <a:ea typeface="さなフォン角" pitchFamily="1" charset="-128"/>
              </a:rPr>
              <a:t>飛鳥</a:t>
            </a:r>
            <a:r>
              <a:rPr lang="ja-JP" altLang="en-US" sz="1200" b="1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さなフォン角" pitchFamily="1" charset="-128"/>
                <a:ea typeface="さなフォン角" pitchFamily="1" charset="-128"/>
              </a:rPr>
              <a:t>未来高校についての色々なお話を聞いて頂けます！</a:t>
            </a:r>
            <a:endParaRPr lang="en-US" altLang="ja-JP" sz="1200" b="1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 rot="-900000">
            <a:off x="4828079" y="8284047"/>
            <a:ext cx="1565996" cy="432937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b="1" u="sng" cap="none" spc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latin typeface="あずきフォントB" pitchFamily="1" charset="-128"/>
                <a:ea typeface="あずきフォントB" pitchFamily="1" charset="-128"/>
                <a:cs typeface="Arial Unicode MS" pitchFamily="50" charset="-128"/>
              </a:rPr>
              <a:t>飛鳥未来高校への</a:t>
            </a:r>
            <a:endParaRPr lang="en-US" altLang="ja-JP" b="1" u="sng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latin typeface="あずきフォントB" pitchFamily="1" charset="-128"/>
              <a:ea typeface="あずきフォントB" pitchFamily="1" charset="-128"/>
              <a:cs typeface="Arial Unicode MS" pitchFamily="50" charset="-128"/>
            </a:endParaRPr>
          </a:p>
          <a:p>
            <a:pPr algn="ctr"/>
            <a:r>
              <a:rPr lang="ja-JP" altLang="en-US" b="1" u="sng" cap="none" spc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/>
                <a:latin typeface="あずきフォントB" pitchFamily="1" charset="-128"/>
                <a:ea typeface="あずきフォントB" pitchFamily="1" charset="-128"/>
                <a:cs typeface="Arial Unicode MS" pitchFamily="50" charset="-128"/>
              </a:rPr>
              <a:t>アクセス方法</a:t>
            </a:r>
            <a:endParaRPr lang="en-US" altLang="ja-JP" b="1" u="sng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/>
              <a:latin typeface="あずきフォントB" pitchFamily="1" charset="-128"/>
              <a:ea typeface="あずきフォントB" pitchFamily="1" charset="-128"/>
              <a:cs typeface="Arial Unicode MS" pitchFamily="50" charset="-128"/>
            </a:endParaRPr>
          </a:p>
        </p:txBody>
      </p:sp>
      <p:pic>
        <p:nvPicPr>
          <p:cNvPr id="179" name="図 178" descr="yokohama=2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02" t="95" r="50610" b="44089"/>
          <a:stretch>
            <a:fillRect/>
          </a:stretch>
        </p:blipFill>
        <p:spPr bwMode="auto">
          <a:xfrm>
            <a:off x="5560244" y="8277189"/>
            <a:ext cx="1796630" cy="1539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" name="右矢印 146"/>
          <p:cNvSpPr/>
          <p:nvPr/>
        </p:nvSpPr>
        <p:spPr>
          <a:xfrm>
            <a:off x="6165746" y="5672848"/>
            <a:ext cx="304800" cy="133350"/>
          </a:xfrm>
          <a:prstGeom prst="rightArrow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48" name="角丸四角形吹き出し 147"/>
          <p:cNvSpPr/>
          <p:nvPr/>
        </p:nvSpPr>
        <p:spPr>
          <a:xfrm rot="16200000" flipV="1">
            <a:off x="6322953" y="3833815"/>
            <a:ext cx="371100" cy="1711350"/>
          </a:xfrm>
          <a:prstGeom prst="wedgeRoundRectCallout">
            <a:avLst>
              <a:gd name="adj1" fmla="val 89905"/>
              <a:gd name="adj2" fmla="val 14717"/>
              <a:gd name="adj3" fmla="val 16667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sp>
        <p:nvSpPr>
          <p:cNvPr id="149" name="テキスト ボックス 114"/>
          <p:cNvSpPr txBox="1"/>
          <p:nvPr/>
        </p:nvSpPr>
        <p:spPr>
          <a:xfrm>
            <a:off x="5761755" y="4435610"/>
            <a:ext cx="1602423" cy="32437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b="1" u="none" dirty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残り</a:t>
            </a:r>
            <a:r>
              <a:rPr kumimoji="1" lang="ja-JP" altLang="en-US" sz="1000" b="1" u="none" dirty="0">
                <a:solidFill>
                  <a:srgbClr val="FF0000"/>
                </a:solidFill>
                <a:latin typeface="さなフォン角" pitchFamily="1" charset="-128"/>
                <a:ea typeface="さなフォン角" pitchFamily="1" charset="-128"/>
              </a:rPr>
              <a:t>２年</a:t>
            </a:r>
            <a:r>
              <a:rPr kumimoji="1" lang="ja-JP" altLang="en-US" sz="1000" b="1" u="none" dirty="0" smtClean="0">
                <a:solidFill>
                  <a:schemeClr val="tx1"/>
                </a:solidFill>
                <a:latin typeface="さなフォン角" pitchFamily="1" charset="-128"/>
                <a:ea typeface="さなフォン角" pitchFamily="1" charset="-128"/>
              </a:rPr>
              <a:t>で卒業可能♪</a:t>
            </a:r>
            <a:endParaRPr kumimoji="1" lang="ja-JP" altLang="en-US" sz="1000" b="1" u="none" dirty="0">
              <a:solidFill>
                <a:schemeClr val="tx1"/>
              </a:solidFill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180" name="テキスト ボックス 119"/>
          <p:cNvSpPr txBox="1"/>
          <p:nvPr/>
        </p:nvSpPr>
        <p:spPr>
          <a:xfrm>
            <a:off x="6024182" y="4644931"/>
            <a:ext cx="1041778" cy="23010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b="1" u="sng" dirty="0" smtClean="0">
                <a:latin typeface="さなフォン角" pitchFamily="1" charset="-128"/>
                <a:ea typeface="さなフォン角" pitchFamily="1" charset="-128"/>
              </a:rPr>
              <a:t>卒業延期なし！！</a:t>
            </a:r>
            <a:endParaRPr kumimoji="1" lang="en-US" altLang="ja-JP" sz="800" b="1" u="sng" dirty="0" smtClean="0">
              <a:latin typeface="さなフォン角" pitchFamily="1" charset="-128"/>
              <a:ea typeface="さなフォン角" pitchFamily="1" charset="-128"/>
            </a:endParaRPr>
          </a:p>
        </p:txBody>
      </p:sp>
      <p:sp>
        <p:nvSpPr>
          <p:cNvPr id="181" name="テキスト ボックス 108"/>
          <p:cNvSpPr txBox="1"/>
          <p:nvPr/>
        </p:nvSpPr>
        <p:spPr>
          <a:xfrm>
            <a:off x="396255" y="6821901"/>
            <a:ext cx="6444912" cy="82905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上記は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一例です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！学年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や単位の修得状況により変動がありますので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、</a:t>
            </a:r>
            <a:endParaRPr lang="en-US" altLang="ja-JP" sz="1600" b="1" cap="none" spc="0" dirty="0" smtClean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  <a:cs typeface="+mn-cs"/>
            </a:endParaRPr>
          </a:p>
          <a:p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まず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は一度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個別相談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に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いらしてください</a:t>
            </a:r>
            <a:r>
              <a:rPr lang="ja-JP" altLang="en-US" sz="1600" b="1" cap="none" spc="0" dirty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！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effectLst/>
                <a:latin typeface="さなフォン角" pitchFamily="1" charset="-128"/>
                <a:ea typeface="さなフォン角" pitchFamily="1" charset="-128"/>
                <a:cs typeface="+mn-cs"/>
              </a:rPr>
              <a:t>！</a:t>
            </a:r>
            <a:endParaRPr lang="en-US" altLang="ja-JP" sz="1600" b="1" cap="none" spc="0" dirty="0" smtClean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  <a:cs typeface="+mn-cs"/>
            </a:endParaRPr>
          </a:p>
        </p:txBody>
      </p:sp>
      <p:sp>
        <p:nvSpPr>
          <p:cNvPr id="132" name="テキスト ボックス 108"/>
          <p:cNvSpPr txBox="1"/>
          <p:nvPr/>
        </p:nvSpPr>
        <p:spPr>
          <a:xfrm>
            <a:off x="411001" y="6708792"/>
            <a:ext cx="7474086" cy="3661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8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月</a:t>
            </a:r>
            <a:r>
              <a:rPr lang="en-US" altLang="ja-JP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18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日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（火）までに全ての手続きを終え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、</a:t>
            </a:r>
            <a:r>
              <a:rPr lang="en-US" altLang="ja-JP" sz="1500" b="1" dirty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8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月</a:t>
            </a:r>
            <a:r>
              <a:rPr lang="en-US" altLang="ja-JP" sz="1500" b="1" dirty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1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日付で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入学</a:t>
            </a:r>
            <a:r>
              <a:rPr lang="ja-JP" altLang="en-US" sz="1500" b="1" dirty="0" smtClean="0">
                <a:ln w="12700">
                  <a:noFill/>
                  <a:prstDash val="solid"/>
                </a:ln>
                <a:solidFill>
                  <a:srgbClr val="FF3399"/>
                </a:solidFill>
                <a:latin typeface="さなフォン角" pitchFamily="1" charset="-128"/>
                <a:ea typeface="さなフォン角" pitchFamily="1" charset="-128"/>
              </a:rPr>
              <a:t>する事が条件です。</a:t>
            </a:r>
            <a:endParaRPr lang="ja-JP" altLang="en-US" sz="1500" b="1" cap="none" spc="0" dirty="0">
              <a:ln w="12700">
                <a:noFill/>
                <a:prstDash val="solid"/>
              </a:ln>
              <a:solidFill>
                <a:srgbClr val="FF3399"/>
              </a:solidFill>
              <a:effectLst/>
              <a:latin typeface="さなフォン角" pitchFamily="1" charset="-128"/>
              <a:ea typeface="さなフォン角" pitchFamily="1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91" y="9868653"/>
            <a:ext cx="1325883" cy="689416"/>
          </a:xfrm>
          <a:prstGeom prst="rect">
            <a:avLst/>
          </a:prstGeom>
        </p:spPr>
      </p:pic>
      <p:sp>
        <p:nvSpPr>
          <p:cNvPr id="133" name="テキスト ボックス 102"/>
          <p:cNvSpPr txBox="1"/>
          <p:nvPr/>
        </p:nvSpPr>
        <p:spPr>
          <a:xfrm>
            <a:off x="3420591" y="10030642"/>
            <a:ext cx="1463269" cy="42862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solidFill>
                  <a:schemeClr val="tx1"/>
                </a:solidFill>
              </a:rPr>
              <a:t>ご予約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はＨＰ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200" b="1" dirty="0" smtClean="0">
                <a:solidFill>
                  <a:schemeClr val="tx1"/>
                </a:solidFill>
              </a:rPr>
              <a:t>またはお電話で！</a:t>
            </a:r>
            <a:endParaRPr kumimoji="1" lang="ja-JP" altLang="en-US" sz="1200" b="1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1087_class_newspaper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9FE5EEF-C829-41DA-A111-16C0868C94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21087_class_newspaper</Template>
  <TotalTime>0</TotalTime>
  <Words>345</Words>
  <Application>Microsoft Office PowerPoint</Application>
  <PresentationFormat>ユーザー設定</PresentationFormat>
  <Paragraphs>91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21087_class_newspaper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2014-04-27T23:06:09Z</dcterms:created>
  <dcterms:modified xsi:type="dcterms:W3CDTF">2015-07-23T04:18:01Z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TC027762269991</vt:lpwstr>
  </property>
</Properties>
</file>