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</p:sldIdLst>
  <p:sldSz cx="6858000" cy="9906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112" d="100"/>
          <a:sy n="112" d="100"/>
        </p:scale>
        <p:origin x="204" y="-78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41" indent="0" algn="ctr">
              <a:buNone/>
              <a:defRPr sz="1500"/>
            </a:lvl2pPr>
            <a:lvl3pPr marL="685682" indent="0" algn="ctr">
              <a:buNone/>
              <a:defRPr sz="1350"/>
            </a:lvl3pPr>
            <a:lvl4pPr marL="1028523" indent="0" algn="ctr">
              <a:buNone/>
              <a:defRPr sz="1200"/>
            </a:lvl4pPr>
            <a:lvl5pPr marL="1371365" indent="0" algn="ctr">
              <a:buNone/>
              <a:defRPr sz="1200"/>
            </a:lvl5pPr>
            <a:lvl6pPr marL="1714207" indent="0" algn="ctr">
              <a:buNone/>
              <a:defRPr sz="1200"/>
            </a:lvl6pPr>
            <a:lvl7pPr marL="2057048" indent="0" algn="ctr">
              <a:buNone/>
              <a:defRPr sz="1200"/>
            </a:lvl7pPr>
            <a:lvl8pPr marL="2399889" indent="0" algn="ctr">
              <a:buNone/>
              <a:defRPr sz="1200"/>
            </a:lvl8pPr>
            <a:lvl9pPr marL="274273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C906-AAE4-4FF1-AA0D-4CABCAEA7A28}" type="datetimeFigureOut">
              <a:rPr kumimoji="1" lang="ja-JP" altLang="en-US" smtClean="0"/>
              <a:t>2018/10/5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E1A7-ABD1-4D97-B708-DC2AC905C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487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C906-AAE4-4FF1-AA0D-4CABCAEA7A28}" type="datetimeFigureOut">
              <a:rPr kumimoji="1" lang="ja-JP" altLang="en-US" smtClean="0"/>
              <a:t>2018/10/5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E1A7-ABD1-4D97-B708-DC2AC905C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6631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7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7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C906-AAE4-4FF1-AA0D-4CABCAEA7A28}" type="datetimeFigureOut">
              <a:rPr kumimoji="1" lang="ja-JP" altLang="en-US" smtClean="0"/>
              <a:t>2018/10/5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E1A7-ABD1-4D97-B708-DC2AC905C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365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C906-AAE4-4FF1-AA0D-4CABCAEA7A28}" type="datetimeFigureOut">
              <a:rPr kumimoji="1" lang="ja-JP" altLang="en-US" smtClean="0"/>
              <a:t>2018/10/5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E1A7-ABD1-4D97-B708-DC2AC905C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911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8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8" y="6629230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8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2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8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C906-AAE4-4FF1-AA0D-4CABCAEA7A28}" type="datetimeFigureOut">
              <a:rPr kumimoji="1" lang="ja-JP" altLang="en-US" smtClean="0"/>
              <a:t>2018/10/5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E1A7-ABD1-4D97-B708-DC2AC905C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4819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C906-AAE4-4FF1-AA0D-4CABCAEA7A28}" type="datetimeFigureOut">
              <a:rPr kumimoji="1" lang="ja-JP" altLang="en-US" smtClean="0"/>
              <a:t>2018/10/5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E1A7-ABD1-4D97-B708-DC2AC905C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541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3" y="2428351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1" indent="0">
              <a:buNone/>
              <a:defRPr sz="1500" b="1"/>
            </a:lvl2pPr>
            <a:lvl3pPr marL="685682" indent="0">
              <a:buNone/>
              <a:defRPr sz="1350" b="1"/>
            </a:lvl3pPr>
            <a:lvl4pPr marL="1028523" indent="0">
              <a:buNone/>
              <a:defRPr sz="1200" b="1"/>
            </a:lvl4pPr>
            <a:lvl5pPr marL="1371365" indent="0">
              <a:buNone/>
              <a:defRPr sz="1200" b="1"/>
            </a:lvl5pPr>
            <a:lvl6pPr marL="1714207" indent="0">
              <a:buNone/>
              <a:defRPr sz="1200" b="1"/>
            </a:lvl6pPr>
            <a:lvl7pPr marL="2057048" indent="0">
              <a:buNone/>
              <a:defRPr sz="1200" b="1"/>
            </a:lvl7pPr>
            <a:lvl8pPr marL="2399889" indent="0">
              <a:buNone/>
              <a:defRPr sz="1200" b="1"/>
            </a:lvl8pPr>
            <a:lvl9pPr marL="274273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3" y="3618444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51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1" indent="0">
              <a:buNone/>
              <a:defRPr sz="1500" b="1"/>
            </a:lvl2pPr>
            <a:lvl3pPr marL="685682" indent="0">
              <a:buNone/>
              <a:defRPr sz="1350" b="1"/>
            </a:lvl3pPr>
            <a:lvl4pPr marL="1028523" indent="0">
              <a:buNone/>
              <a:defRPr sz="1200" b="1"/>
            </a:lvl4pPr>
            <a:lvl5pPr marL="1371365" indent="0">
              <a:buNone/>
              <a:defRPr sz="1200" b="1"/>
            </a:lvl5pPr>
            <a:lvl6pPr marL="1714207" indent="0">
              <a:buNone/>
              <a:defRPr sz="1200" b="1"/>
            </a:lvl6pPr>
            <a:lvl7pPr marL="2057048" indent="0">
              <a:buNone/>
              <a:defRPr sz="1200" b="1"/>
            </a:lvl7pPr>
            <a:lvl8pPr marL="2399889" indent="0">
              <a:buNone/>
              <a:defRPr sz="1200" b="1"/>
            </a:lvl8pPr>
            <a:lvl9pPr marL="274273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4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C906-AAE4-4FF1-AA0D-4CABCAEA7A28}" type="datetimeFigureOut">
              <a:rPr kumimoji="1" lang="ja-JP" altLang="en-US" smtClean="0"/>
              <a:t>2018/10/5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E1A7-ABD1-4D97-B708-DC2AC905C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1852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C906-AAE4-4FF1-AA0D-4CABCAEA7A28}" type="datetimeFigureOut">
              <a:rPr kumimoji="1" lang="ja-JP" altLang="en-US" smtClean="0"/>
              <a:t>2018/10/5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E1A7-ABD1-4D97-B708-DC2AC905C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54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C906-AAE4-4FF1-AA0D-4CABCAEA7A28}" type="datetimeFigureOut">
              <a:rPr kumimoji="1" lang="ja-JP" altLang="en-US" smtClean="0"/>
              <a:t>2018/10/5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E1A7-ABD1-4D97-B708-DC2AC905C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6055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7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4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41" indent="0">
              <a:buNone/>
              <a:defRPr sz="1050"/>
            </a:lvl2pPr>
            <a:lvl3pPr marL="685682" indent="0">
              <a:buNone/>
              <a:defRPr sz="900"/>
            </a:lvl3pPr>
            <a:lvl4pPr marL="1028523" indent="0">
              <a:buNone/>
              <a:defRPr sz="750"/>
            </a:lvl4pPr>
            <a:lvl5pPr marL="1371365" indent="0">
              <a:buNone/>
              <a:defRPr sz="750"/>
            </a:lvl5pPr>
            <a:lvl6pPr marL="1714207" indent="0">
              <a:buNone/>
              <a:defRPr sz="750"/>
            </a:lvl6pPr>
            <a:lvl7pPr marL="2057048" indent="0">
              <a:buNone/>
              <a:defRPr sz="750"/>
            </a:lvl7pPr>
            <a:lvl8pPr marL="2399889" indent="0">
              <a:buNone/>
              <a:defRPr sz="750"/>
            </a:lvl8pPr>
            <a:lvl9pPr marL="274273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C906-AAE4-4FF1-AA0D-4CABCAEA7A28}" type="datetimeFigureOut">
              <a:rPr kumimoji="1" lang="ja-JP" altLang="en-US" smtClean="0"/>
              <a:t>2018/10/5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E1A7-ABD1-4D97-B708-DC2AC905C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817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7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41" indent="0">
              <a:buNone/>
              <a:defRPr sz="2100"/>
            </a:lvl2pPr>
            <a:lvl3pPr marL="685682" indent="0">
              <a:buNone/>
              <a:defRPr sz="1800"/>
            </a:lvl3pPr>
            <a:lvl4pPr marL="1028523" indent="0">
              <a:buNone/>
              <a:defRPr sz="1500"/>
            </a:lvl4pPr>
            <a:lvl5pPr marL="1371365" indent="0">
              <a:buNone/>
              <a:defRPr sz="1500"/>
            </a:lvl5pPr>
            <a:lvl6pPr marL="1714207" indent="0">
              <a:buNone/>
              <a:defRPr sz="1500"/>
            </a:lvl6pPr>
            <a:lvl7pPr marL="2057048" indent="0">
              <a:buNone/>
              <a:defRPr sz="1500"/>
            </a:lvl7pPr>
            <a:lvl8pPr marL="2399889" indent="0">
              <a:buNone/>
              <a:defRPr sz="1500"/>
            </a:lvl8pPr>
            <a:lvl9pPr marL="274273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4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41" indent="0">
              <a:buNone/>
              <a:defRPr sz="1050"/>
            </a:lvl2pPr>
            <a:lvl3pPr marL="685682" indent="0">
              <a:buNone/>
              <a:defRPr sz="900"/>
            </a:lvl3pPr>
            <a:lvl4pPr marL="1028523" indent="0">
              <a:buNone/>
              <a:defRPr sz="750"/>
            </a:lvl4pPr>
            <a:lvl5pPr marL="1371365" indent="0">
              <a:buNone/>
              <a:defRPr sz="750"/>
            </a:lvl5pPr>
            <a:lvl6pPr marL="1714207" indent="0">
              <a:buNone/>
              <a:defRPr sz="750"/>
            </a:lvl6pPr>
            <a:lvl7pPr marL="2057048" indent="0">
              <a:buNone/>
              <a:defRPr sz="750"/>
            </a:lvl7pPr>
            <a:lvl8pPr marL="2399889" indent="0">
              <a:buNone/>
              <a:defRPr sz="750"/>
            </a:lvl8pPr>
            <a:lvl9pPr marL="274273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C906-AAE4-4FF1-AA0D-4CABCAEA7A28}" type="datetimeFigureOut">
              <a:rPr kumimoji="1" lang="ja-JP" altLang="en-US" smtClean="0"/>
              <a:t>2018/10/5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E1A7-ABD1-4D97-B708-DC2AC905C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071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401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BC906-AAE4-4FF1-AA0D-4CABCAEA7A28}" type="datetimeFigureOut">
              <a:rPr kumimoji="1" lang="ja-JP" altLang="en-US" smtClean="0"/>
              <a:t>2018/10/5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9181401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401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CE1A7-ABD1-4D97-B708-DC2AC905CB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868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682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1" indent="-171421" algn="l" defTabSz="68568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62" indent="-171421" algn="l" defTabSz="68568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03" indent="-171421" algn="l" defTabSz="68568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45" indent="-171421" algn="l" defTabSz="68568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86" indent="-171421" algn="l" defTabSz="68568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27" indent="-171421" algn="l" defTabSz="68568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68" indent="-171421" algn="l" defTabSz="68568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09" indent="-171421" algn="l" defTabSz="68568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150" indent="-171421" algn="l" defTabSz="68568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82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1" algn="l" defTabSz="685682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82" algn="l" defTabSz="685682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23" algn="l" defTabSz="685682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65" algn="l" defTabSz="685682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07" algn="l" defTabSz="685682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48" algn="l" defTabSz="685682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89" algn="l" defTabSz="685682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30" algn="l" defTabSz="685682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\\CTYF-SERVER1\file-share\長澤\アスクル\アスクルpng\移動販売\13_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77733" cy="990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45507" t="28519" r="30290" b="29979"/>
          <a:stretch/>
        </p:blipFill>
        <p:spPr>
          <a:xfrm>
            <a:off x="426220" y="2196176"/>
            <a:ext cx="6072809" cy="435785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308811" y="3475407"/>
            <a:ext cx="1331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solidFill>
                  <a:schemeClr val="accent6">
                    <a:lumMod val="50000"/>
                  </a:schemeClr>
                </a:solidFill>
              </a:rPr>
              <a:t>飛鳥</a:t>
            </a:r>
            <a:r>
              <a:rPr lang="ja-JP" altLang="en-US" sz="800" b="1" dirty="0" smtClean="0">
                <a:solidFill>
                  <a:schemeClr val="accent6">
                    <a:lumMod val="50000"/>
                  </a:schemeClr>
                </a:solidFill>
              </a:rPr>
              <a:t>未来フリー</a:t>
            </a:r>
            <a:r>
              <a:rPr lang="ja-JP" altLang="en-US" sz="800" b="1" dirty="0">
                <a:solidFill>
                  <a:schemeClr val="accent6">
                    <a:lumMod val="50000"/>
                  </a:schemeClr>
                </a:solidFill>
              </a:rPr>
              <a:t>スクール</a:t>
            </a:r>
            <a:endParaRPr lang="en-US" altLang="ja-JP" sz="8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ja-JP" altLang="en-US" sz="800" b="1" dirty="0">
                <a:solidFill>
                  <a:schemeClr val="accent6">
                    <a:lumMod val="50000"/>
                  </a:schemeClr>
                </a:solidFill>
              </a:rPr>
              <a:t>お茶の水キャンパス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05122" y="5657184"/>
            <a:ext cx="1058794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1000" b="1" dirty="0">
                <a:solidFill>
                  <a:schemeClr val="accent6">
                    <a:lumMod val="50000"/>
                  </a:schemeClr>
                </a:solidFill>
              </a:rPr>
              <a:t>御茶ノ水橋口</a:t>
            </a:r>
            <a:r>
              <a:rPr lang="ja-JP" altLang="en-US" sz="1000" dirty="0">
                <a:solidFill>
                  <a:schemeClr val="accent6">
                    <a:lumMod val="50000"/>
                  </a:schemeClr>
                </a:solidFill>
              </a:rPr>
              <a:t>⇒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0550" y="4956542"/>
            <a:ext cx="568348" cy="42820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72598">
            <a:off x="2370306" y="4084424"/>
            <a:ext cx="657654" cy="1053831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6559">
            <a:off x="2680119" y="3819042"/>
            <a:ext cx="831163" cy="1252597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9181" y="2663058"/>
            <a:ext cx="1305232" cy="241741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4546" y="4812780"/>
            <a:ext cx="688908" cy="280440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3237495" y="3378851"/>
            <a:ext cx="11849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" dirty="0">
                <a:solidFill>
                  <a:schemeClr val="accent6">
                    <a:lumMod val="50000"/>
                  </a:schemeClr>
                </a:solidFill>
              </a:rPr>
              <a:t>●東京医療秘書福祉専門学校</a:t>
            </a: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9590" y="3152977"/>
            <a:ext cx="914479" cy="182896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10"/>
          <a:srcRect l="16377" t="696" r="19159" b="-696"/>
          <a:stretch/>
        </p:blipFill>
        <p:spPr>
          <a:xfrm>
            <a:off x="2972660" y="3360498"/>
            <a:ext cx="177662" cy="183733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96429" y="2915877"/>
            <a:ext cx="1204111" cy="214498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44455" y="2555891"/>
            <a:ext cx="725487" cy="201185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92551" y="2350921"/>
            <a:ext cx="212378" cy="648874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82557" y="2366039"/>
            <a:ext cx="768163" cy="188992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444077">
            <a:off x="4063115" y="2403504"/>
            <a:ext cx="749873" cy="530398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825687">
            <a:off x="3409497" y="2722532"/>
            <a:ext cx="695587" cy="268247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70942" y="2834812"/>
            <a:ext cx="850067" cy="232756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24399" y="3033260"/>
            <a:ext cx="148262" cy="148262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40703" y="2775068"/>
            <a:ext cx="158510" cy="158510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11283" y="2729023"/>
            <a:ext cx="570437" cy="353599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92477" y="2307583"/>
            <a:ext cx="1536325" cy="188992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98400" y="2435483"/>
            <a:ext cx="573074" cy="182896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83594" y="2615714"/>
            <a:ext cx="707197" cy="384081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511093" y="2188600"/>
            <a:ext cx="573074" cy="170703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311604" y="5311022"/>
            <a:ext cx="855242" cy="323116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825411" y="6125938"/>
            <a:ext cx="1688738" cy="323116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928802" y="5892710"/>
            <a:ext cx="780356" cy="274344"/>
          </a:xfrm>
          <a:prstGeom prst="rect">
            <a:avLst/>
          </a:prstGeom>
        </p:spPr>
      </p:pic>
      <p:sp>
        <p:nvSpPr>
          <p:cNvPr id="39" name="テキスト ボックス 38"/>
          <p:cNvSpPr txBox="1"/>
          <p:nvPr/>
        </p:nvSpPr>
        <p:spPr>
          <a:xfrm>
            <a:off x="594389" y="6750293"/>
            <a:ext cx="6139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最寄駅は３つあります。どの駅からも徒歩圏内です。</a:t>
            </a:r>
            <a:endParaRPr lang="en-US" altLang="ja-JP" b="1" dirty="0">
              <a:latin typeface="07やさしさゴシック" panose="02000600000000000000" pitchFamily="2" charset="-128"/>
              <a:ea typeface="07やさしさゴシック" panose="02000600000000000000" pitchFamily="2" charset="-128"/>
            </a:endParaRPr>
          </a:p>
          <a:p>
            <a:r>
              <a:rPr lang="ja-JP" altLang="en-US" b="1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都内または首都圏内からのアクセスが抜群</a:t>
            </a:r>
            <a:r>
              <a:rPr lang="ja-JP" altLang="en-US" b="1" dirty="0" smtClean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です！</a:t>
            </a:r>
            <a:endParaRPr lang="ja-JP" altLang="en-US" b="1" dirty="0">
              <a:latin typeface="07やさしさゴシック" panose="02000600000000000000" pitchFamily="2" charset="-128"/>
              <a:ea typeface="07やさしさゴシック" panose="02000600000000000000" pitchFamily="2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96294" y="7552846"/>
            <a:ext cx="5732660" cy="19082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飛鳥</a:t>
            </a:r>
            <a:r>
              <a:rPr lang="ja-JP" altLang="en-US" b="1" dirty="0" smtClean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未来フリー</a:t>
            </a:r>
            <a:r>
              <a:rPr lang="ja-JP" altLang="en-US" b="1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スクール　お茶の水キャンパス</a:t>
            </a:r>
          </a:p>
          <a:p>
            <a:r>
              <a:rPr lang="ja-JP" altLang="en-US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〒</a:t>
            </a:r>
            <a:r>
              <a:rPr lang="en-US" altLang="ja-JP" dirty="0" smtClean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113-0034 </a:t>
            </a:r>
            <a:r>
              <a:rPr lang="ja-JP" altLang="en-US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東京都</a:t>
            </a:r>
            <a:r>
              <a:rPr lang="ja-JP" altLang="en-US" dirty="0" smtClean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文京区湯島</a:t>
            </a:r>
            <a:r>
              <a:rPr lang="en-US" altLang="ja-JP" dirty="0" smtClean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2-19-5-1F</a:t>
            </a:r>
            <a:r>
              <a:rPr lang="ja-JP" altLang="en-US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　</a:t>
            </a:r>
            <a:endParaRPr lang="en-US" altLang="ja-JP" dirty="0">
              <a:latin typeface="07やさしさゴシック" panose="02000600000000000000" pitchFamily="2" charset="-128"/>
              <a:ea typeface="07やさしさゴシック" panose="02000600000000000000" pitchFamily="2" charset="-128"/>
            </a:endParaRPr>
          </a:p>
          <a:p>
            <a:r>
              <a:rPr lang="ja-JP" altLang="en-US" sz="16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東京メトロ丸ノ内線「本郷三丁目駅」より徒歩</a:t>
            </a:r>
            <a:r>
              <a:rPr lang="en-US" altLang="ja-JP" sz="16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5</a:t>
            </a:r>
            <a:r>
              <a:rPr lang="ja-JP" altLang="en-US" sz="16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分</a:t>
            </a:r>
            <a:br>
              <a:rPr lang="ja-JP" altLang="en-US" sz="16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</a:br>
            <a:r>
              <a:rPr lang="ja-JP" altLang="en-US" sz="1600" dirty="0" smtClean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都営</a:t>
            </a:r>
            <a:r>
              <a:rPr lang="ja-JP" altLang="en-US" sz="16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地下鉄大江戸線「本郷三丁目駅</a:t>
            </a:r>
            <a:r>
              <a:rPr lang="ja-JP" altLang="en-US" sz="1600" dirty="0" smtClean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」</a:t>
            </a:r>
            <a:r>
              <a:rPr lang="en-US" altLang="ja-JP" sz="1600" dirty="0" smtClean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A5</a:t>
            </a:r>
            <a:r>
              <a:rPr lang="ja-JP" altLang="en-US" sz="1600" dirty="0" smtClean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番出口より徒歩</a:t>
            </a:r>
            <a:r>
              <a:rPr lang="en-US" altLang="ja-JP" sz="16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4</a:t>
            </a:r>
            <a:r>
              <a:rPr lang="ja-JP" altLang="en-US" sz="1600" dirty="0" smtClean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分</a:t>
            </a:r>
            <a:r>
              <a:rPr lang="ja-JP" altLang="en-US" sz="16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/>
            </a:r>
            <a:br>
              <a:rPr lang="ja-JP" altLang="en-US" sz="16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</a:br>
            <a:r>
              <a:rPr lang="en-US" altLang="ja-JP" sz="1600" dirty="0" smtClean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JR</a:t>
            </a:r>
            <a:r>
              <a:rPr lang="ja-JP" altLang="en-US" sz="16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中央線「御茶ノ水駅」御茶ノ水橋口より徒歩</a:t>
            </a:r>
            <a:r>
              <a:rPr lang="en-US" altLang="ja-JP" sz="16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12</a:t>
            </a:r>
            <a:r>
              <a:rPr lang="ja-JP" altLang="en-US" sz="16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分</a:t>
            </a:r>
            <a:br>
              <a:rPr lang="ja-JP" altLang="en-US" sz="16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</a:br>
            <a:r>
              <a:rPr lang="ja-JP" altLang="en-US" sz="1600" dirty="0" smtClean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東京</a:t>
            </a:r>
            <a:r>
              <a:rPr lang="ja-JP" altLang="en-US" sz="16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メトロ千代田線「湯島駅」</a:t>
            </a:r>
            <a:r>
              <a:rPr lang="en-US" altLang="ja-JP" sz="16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3</a:t>
            </a:r>
            <a:r>
              <a:rPr lang="ja-JP" altLang="en-US" sz="16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番出口より徒歩</a:t>
            </a:r>
            <a:r>
              <a:rPr lang="en-US" altLang="ja-JP" sz="16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6</a:t>
            </a:r>
            <a:r>
              <a:rPr lang="ja-JP" altLang="en-US" sz="16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分</a:t>
            </a:r>
            <a:br>
              <a:rPr lang="ja-JP" altLang="en-US" sz="16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</a:br>
            <a:r>
              <a:rPr lang="ja-JP" altLang="en-US" sz="16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　　　　　　　　　　　　　　　</a:t>
            </a:r>
            <a:r>
              <a:rPr lang="en-US" altLang="ja-JP" dirty="0" smtClean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TEL</a:t>
            </a:r>
            <a:r>
              <a:rPr lang="ja-JP" altLang="en-US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：</a:t>
            </a:r>
            <a:r>
              <a:rPr lang="en-US" altLang="ja-JP" dirty="0" smtClean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03-3868-3519</a:t>
            </a:r>
            <a:endParaRPr lang="en-US" altLang="ja-JP" dirty="0">
              <a:latin typeface="07やさしさゴシック" panose="02000600000000000000" pitchFamily="2" charset="-128"/>
              <a:ea typeface="07やさしさゴシック" panose="02000600000000000000" pitchFamily="2" charset="-128"/>
            </a:endParaRPr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01806">
            <a:off x="2857055" y="3275687"/>
            <a:ext cx="606338" cy="971601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10760">
            <a:off x="2695369" y="2675498"/>
            <a:ext cx="741599" cy="241741"/>
          </a:xfrm>
          <a:prstGeom prst="rect">
            <a:avLst/>
          </a:prstGeom>
        </p:spPr>
      </p:pic>
      <p:pic>
        <p:nvPicPr>
          <p:cNvPr id="45" name="Picture 5" descr="\\CTYF-SERVER1\file-share\長澤\アスクル\アスクルpng\移動販売\13_wood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826" y="-21343"/>
            <a:ext cx="3767814" cy="203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テキスト ボックス 45"/>
          <p:cNvSpPr txBox="1"/>
          <p:nvPr/>
        </p:nvSpPr>
        <p:spPr>
          <a:xfrm>
            <a:off x="1841697" y="925455"/>
            <a:ext cx="3241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bg1"/>
                </a:solidFill>
                <a:latin typeface="小塚ゴシック Pr6N B" pitchFamily="34" charset="-128"/>
                <a:ea typeface="小塚ゴシック Pr6N B" pitchFamily="34" charset="-128"/>
              </a:rPr>
              <a:t>校舎のご案内</a:t>
            </a:r>
            <a:endParaRPr kumimoji="1" lang="ja-JP" altLang="en-US" sz="4000" dirty="0">
              <a:solidFill>
                <a:schemeClr val="bg1"/>
              </a:solidFill>
              <a:latin typeface="小塚ゴシック Pr6N B" pitchFamily="34" charset="-128"/>
              <a:ea typeface="小塚ゴシック Pr6N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3641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\\CTYF-SERVER1\file-share\長澤\アスクル\アスクルpng\移動販売\13_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77733" cy="990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28554" t="21379" r="28275" b="16121"/>
          <a:stretch/>
        </p:blipFill>
        <p:spPr>
          <a:xfrm>
            <a:off x="794839" y="2329208"/>
            <a:ext cx="5348786" cy="43536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2" name="フリーフォーム 11"/>
          <p:cNvSpPr/>
          <p:nvPr/>
        </p:nvSpPr>
        <p:spPr>
          <a:xfrm>
            <a:off x="1490663" y="2326480"/>
            <a:ext cx="1824037" cy="919163"/>
          </a:xfrm>
          <a:custGeom>
            <a:avLst/>
            <a:gdLst>
              <a:gd name="connsiteX0" fmla="*/ 0 w 1824037"/>
              <a:gd name="connsiteY0" fmla="*/ 0 h 919163"/>
              <a:gd name="connsiteX1" fmla="*/ 1824037 w 1824037"/>
              <a:gd name="connsiteY1" fmla="*/ 52388 h 919163"/>
              <a:gd name="connsiteX2" fmla="*/ 1614487 w 1824037"/>
              <a:gd name="connsiteY2" fmla="*/ 919163 h 91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4037" h="919163">
                <a:moveTo>
                  <a:pt x="0" y="0"/>
                </a:moveTo>
                <a:lnTo>
                  <a:pt x="1824037" y="52388"/>
                </a:lnTo>
                <a:lnTo>
                  <a:pt x="1614487" y="919163"/>
                </a:lnTo>
              </a:path>
            </a:pathLst>
          </a:custGeom>
          <a:noFill/>
          <a:ln w="76200"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>
            <a:off x="3135690" y="2939231"/>
            <a:ext cx="2300288" cy="876301"/>
          </a:xfrm>
          <a:custGeom>
            <a:avLst/>
            <a:gdLst>
              <a:gd name="connsiteX0" fmla="*/ 2300288 w 2300288"/>
              <a:gd name="connsiteY0" fmla="*/ 0 h 1162050"/>
              <a:gd name="connsiteX1" fmla="*/ 2252663 w 2300288"/>
              <a:gd name="connsiteY1" fmla="*/ 1162050 h 1162050"/>
              <a:gd name="connsiteX2" fmla="*/ 0 w 2300288"/>
              <a:gd name="connsiteY2" fmla="*/ 776287 h 1162050"/>
              <a:gd name="connsiteX3" fmla="*/ 52388 w 2300288"/>
              <a:gd name="connsiteY3" fmla="*/ 619125 h 1162050"/>
              <a:gd name="connsiteX4" fmla="*/ 52388 w 2300288"/>
              <a:gd name="connsiteY4" fmla="*/ 619125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0288" h="1162050">
                <a:moveTo>
                  <a:pt x="2300288" y="0"/>
                </a:moveTo>
                <a:lnTo>
                  <a:pt x="2252663" y="1162050"/>
                </a:lnTo>
                <a:lnTo>
                  <a:pt x="0" y="776287"/>
                </a:lnTo>
                <a:lnTo>
                  <a:pt x="52388" y="619125"/>
                </a:lnTo>
                <a:lnTo>
                  <a:pt x="52388" y="619125"/>
                </a:lnTo>
              </a:path>
            </a:pathLst>
          </a:custGeom>
          <a:noFill/>
          <a:ln w="76200"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881063" y="2714625"/>
            <a:ext cx="1352550" cy="309562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5205413" y="2476500"/>
            <a:ext cx="776287" cy="309562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2633663" y="6257925"/>
            <a:ext cx="1042987" cy="309562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Picture 5" descr="\\CTYF-SERVER1\file-share\長澤\アスクル\アスクルpng\移動販売\13_woo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826" y="-21343"/>
            <a:ext cx="3767814" cy="203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21"/>
          <p:cNvSpPr txBox="1"/>
          <p:nvPr/>
        </p:nvSpPr>
        <p:spPr>
          <a:xfrm>
            <a:off x="1841697" y="925455"/>
            <a:ext cx="3241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bg1"/>
                </a:solidFill>
                <a:latin typeface="小塚ゴシック Pr6N B" pitchFamily="34" charset="-128"/>
                <a:ea typeface="小塚ゴシック Pr6N B" pitchFamily="34" charset="-128"/>
              </a:rPr>
              <a:t>校舎のご案内</a:t>
            </a:r>
            <a:endParaRPr kumimoji="1" lang="ja-JP" altLang="en-US" sz="4000" dirty="0">
              <a:solidFill>
                <a:schemeClr val="bg1"/>
              </a:solidFill>
              <a:latin typeface="小塚ゴシック Pr6N B" pitchFamily="34" charset="-128"/>
              <a:ea typeface="小塚ゴシック Pr6N B" pitchFamily="34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94389" y="6750293"/>
            <a:ext cx="6139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最寄駅は３つあります。どの駅からも徒歩圏内です。</a:t>
            </a:r>
            <a:endParaRPr lang="en-US" altLang="ja-JP" b="1" dirty="0">
              <a:latin typeface="07やさしさゴシック" panose="02000600000000000000" pitchFamily="2" charset="-128"/>
              <a:ea typeface="07やさしさゴシック" panose="02000600000000000000" pitchFamily="2" charset="-128"/>
            </a:endParaRPr>
          </a:p>
          <a:p>
            <a:r>
              <a:rPr lang="ja-JP" altLang="en-US" b="1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都内または首都圏内からのアクセスが抜群</a:t>
            </a:r>
            <a:r>
              <a:rPr lang="ja-JP" altLang="en-US" b="1" dirty="0" smtClean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です！</a:t>
            </a:r>
            <a:endParaRPr lang="ja-JP" altLang="en-US" b="1" dirty="0">
              <a:latin typeface="07やさしさゴシック" panose="02000600000000000000" pitchFamily="2" charset="-128"/>
              <a:ea typeface="07やさしさゴシック" panose="02000600000000000000" pitchFamily="2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96294" y="7552846"/>
            <a:ext cx="5732660" cy="19082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飛鳥</a:t>
            </a:r>
            <a:r>
              <a:rPr lang="ja-JP" altLang="en-US" b="1" dirty="0" smtClean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未来フリー</a:t>
            </a:r>
            <a:r>
              <a:rPr lang="ja-JP" altLang="en-US" b="1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スクール　お茶の水キャンパス</a:t>
            </a:r>
          </a:p>
          <a:p>
            <a:r>
              <a:rPr lang="ja-JP" altLang="en-US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〒</a:t>
            </a:r>
            <a:r>
              <a:rPr lang="en-US" altLang="ja-JP" dirty="0" smtClean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113-0034 </a:t>
            </a:r>
            <a:r>
              <a:rPr lang="ja-JP" altLang="en-US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東京都</a:t>
            </a:r>
            <a:r>
              <a:rPr lang="ja-JP" altLang="en-US" dirty="0" smtClean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文京区湯島</a:t>
            </a:r>
            <a:r>
              <a:rPr lang="en-US" altLang="ja-JP" dirty="0" smtClean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2-19-5-1F</a:t>
            </a:r>
            <a:r>
              <a:rPr lang="ja-JP" altLang="en-US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　</a:t>
            </a:r>
            <a:endParaRPr lang="en-US" altLang="ja-JP" dirty="0">
              <a:latin typeface="07やさしさゴシック" panose="02000600000000000000" pitchFamily="2" charset="-128"/>
              <a:ea typeface="07やさしさゴシック" panose="02000600000000000000" pitchFamily="2" charset="-128"/>
            </a:endParaRPr>
          </a:p>
          <a:p>
            <a:r>
              <a:rPr lang="ja-JP" altLang="en-US" sz="16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東京メトロ丸ノ内線「本郷三丁目駅」より徒歩</a:t>
            </a:r>
            <a:r>
              <a:rPr lang="en-US" altLang="ja-JP" sz="16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5</a:t>
            </a:r>
            <a:r>
              <a:rPr lang="ja-JP" altLang="en-US" sz="16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分</a:t>
            </a:r>
            <a:br>
              <a:rPr lang="ja-JP" altLang="en-US" sz="16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</a:br>
            <a:r>
              <a:rPr lang="ja-JP" altLang="en-US" sz="1600" dirty="0" smtClean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都営</a:t>
            </a:r>
            <a:r>
              <a:rPr lang="ja-JP" altLang="en-US" sz="16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地下鉄大江戸線「本郷三丁目駅</a:t>
            </a:r>
            <a:r>
              <a:rPr lang="ja-JP" altLang="en-US" sz="1600" dirty="0" smtClean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」</a:t>
            </a:r>
            <a:r>
              <a:rPr lang="en-US" altLang="ja-JP" sz="1600" dirty="0" smtClean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A5</a:t>
            </a:r>
            <a:r>
              <a:rPr lang="ja-JP" altLang="en-US" sz="1600" dirty="0" smtClean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番出口より徒歩</a:t>
            </a:r>
            <a:r>
              <a:rPr lang="en-US" altLang="ja-JP" sz="16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4</a:t>
            </a:r>
            <a:r>
              <a:rPr lang="ja-JP" altLang="en-US" sz="1600" dirty="0" smtClean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分</a:t>
            </a:r>
            <a:r>
              <a:rPr lang="ja-JP" altLang="en-US" sz="16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/>
            </a:r>
            <a:br>
              <a:rPr lang="ja-JP" altLang="en-US" sz="16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</a:br>
            <a:r>
              <a:rPr lang="en-US" altLang="ja-JP" sz="1600" dirty="0" smtClean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JR</a:t>
            </a:r>
            <a:r>
              <a:rPr lang="ja-JP" altLang="en-US" sz="16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中央線「御茶ノ水駅」御茶ノ水橋口より徒歩</a:t>
            </a:r>
            <a:r>
              <a:rPr lang="en-US" altLang="ja-JP" sz="16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12</a:t>
            </a:r>
            <a:r>
              <a:rPr lang="ja-JP" altLang="en-US" sz="16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分</a:t>
            </a:r>
            <a:br>
              <a:rPr lang="ja-JP" altLang="en-US" sz="16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</a:br>
            <a:r>
              <a:rPr lang="ja-JP" altLang="en-US" sz="1600" dirty="0" smtClean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東京</a:t>
            </a:r>
            <a:r>
              <a:rPr lang="ja-JP" altLang="en-US" sz="16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メトロ千代田線「湯島駅」</a:t>
            </a:r>
            <a:r>
              <a:rPr lang="en-US" altLang="ja-JP" sz="16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3</a:t>
            </a:r>
            <a:r>
              <a:rPr lang="ja-JP" altLang="en-US" sz="16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番出口より徒歩</a:t>
            </a:r>
            <a:r>
              <a:rPr lang="en-US" altLang="ja-JP" sz="16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6</a:t>
            </a:r>
            <a:r>
              <a:rPr lang="ja-JP" altLang="en-US" sz="16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分</a:t>
            </a:r>
            <a:br>
              <a:rPr lang="ja-JP" altLang="en-US" sz="16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</a:br>
            <a:r>
              <a:rPr lang="ja-JP" altLang="en-US" sz="16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　　　　　　　　　　　　　　　</a:t>
            </a:r>
            <a:r>
              <a:rPr lang="en-US" altLang="ja-JP" dirty="0" smtClean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TEL</a:t>
            </a:r>
            <a:r>
              <a:rPr lang="ja-JP" altLang="en-US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：</a:t>
            </a:r>
            <a:r>
              <a:rPr lang="en-US" altLang="ja-JP" dirty="0" smtClean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03-3868-3519</a:t>
            </a:r>
            <a:endParaRPr lang="en-US" altLang="ja-JP" dirty="0">
              <a:latin typeface="07やさしさゴシック" panose="02000600000000000000" pitchFamily="2" charset="-128"/>
              <a:ea typeface="07やさしさゴシック" panose="02000600000000000000" pitchFamily="2" charset="-128"/>
            </a:endParaRPr>
          </a:p>
        </p:txBody>
      </p:sp>
      <p:sp>
        <p:nvSpPr>
          <p:cNvPr id="4" name="星 5 3"/>
          <p:cNvSpPr/>
          <p:nvPr/>
        </p:nvSpPr>
        <p:spPr>
          <a:xfrm>
            <a:off x="3223260" y="3237655"/>
            <a:ext cx="182880" cy="114301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000"/>
                    </a14:imgEffect>
                    <a14:imgEffect>
                      <a14:colorTemperature colorTemp="8600"/>
                    </a14:imgEffect>
                    <a14:imgEffect>
                      <a14:saturation sat="131000"/>
                    </a14:imgEffect>
                    <a14:imgEffect>
                      <a14:brightnessContrast bright="43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260" y="3838180"/>
            <a:ext cx="1566333" cy="117475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28147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\\CTYF-SERVER1\file-share\長澤\アスクル\アスクルpng\移動販売\13_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77733" cy="990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/>
          <a:srcRect l="37702" t="16523" r="21991" b="14150"/>
          <a:stretch/>
        </p:blipFill>
        <p:spPr>
          <a:xfrm>
            <a:off x="840431" y="2072409"/>
            <a:ext cx="5244386" cy="5071404"/>
          </a:xfrm>
          <a:prstGeom prst="rect">
            <a:avLst/>
          </a:prstGeom>
          <a:noFill/>
          <a:ln w="31750">
            <a:solidFill>
              <a:schemeClr val="accent1">
                <a:lumMod val="50000"/>
              </a:schemeClr>
            </a:solidFill>
          </a:ln>
        </p:spPr>
      </p:pic>
      <p:sp>
        <p:nvSpPr>
          <p:cNvPr id="8" name="四角形吹き出し 7"/>
          <p:cNvSpPr/>
          <p:nvPr/>
        </p:nvSpPr>
        <p:spPr>
          <a:xfrm>
            <a:off x="3517218" y="3467816"/>
            <a:ext cx="1643257" cy="1679937"/>
          </a:xfrm>
          <a:prstGeom prst="wedgeRectCallout">
            <a:avLst>
              <a:gd name="adj1" fmla="val -59837"/>
              <a:gd name="adj2" fmla="val -34661"/>
            </a:avLst>
          </a:prstGeom>
          <a:solidFill>
            <a:schemeClr val="accent2"/>
          </a:solidFill>
          <a:ln w="57150">
            <a:solidFill>
              <a:schemeClr val="accent2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886688" y="2998413"/>
            <a:ext cx="1352550" cy="370744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5354787" y="2764302"/>
            <a:ext cx="903114" cy="309562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2576742" y="6699565"/>
            <a:ext cx="1207607" cy="437632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1" name="Picture 5" descr="\\CTYF-SERVER1\file-share\長澤\アスクル\アスクルpng\移動販売\13_woo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717" y="-96666"/>
            <a:ext cx="3767814" cy="203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21"/>
          <p:cNvSpPr txBox="1"/>
          <p:nvPr/>
        </p:nvSpPr>
        <p:spPr>
          <a:xfrm>
            <a:off x="1841697" y="925455"/>
            <a:ext cx="3241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6N B" pitchFamily="34" charset="-128"/>
                <a:ea typeface="小塚ゴシック Pr6N B" pitchFamily="34" charset="-128"/>
                <a:cs typeface="+mn-cs"/>
              </a:rPr>
              <a:t>校舎のご案内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小塚ゴシック Pr6N B" pitchFamily="34" charset="-128"/>
              <a:ea typeface="小塚ゴシック Pr6N B" pitchFamily="34" charset="-128"/>
              <a:cs typeface="+mn-cs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95476" y="7235725"/>
            <a:ext cx="5562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07やさしさゴシック" panose="02000600000000000000" pitchFamily="2" charset="-128"/>
                <a:ea typeface="07やさしさゴシック" panose="02000600000000000000" pitchFamily="2" charset="-128"/>
                <a:cs typeface="+mn-cs"/>
              </a:rPr>
              <a:t>最寄駅は３つあります。どの駅からも徒歩圏内です。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07やさしさゴシック" panose="02000600000000000000" pitchFamily="2" charset="-128"/>
              <a:ea typeface="07やさしさゴシック" panose="02000600000000000000" pitchFamily="2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07やさしさゴシック" panose="02000600000000000000" pitchFamily="2" charset="-128"/>
                <a:ea typeface="07やさしさゴシック" panose="02000600000000000000" pitchFamily="2" charset="-128"/>
                <a:cs typeface="+mn-cs"/>
              </a:rPr>
              <a:t>都内または首都圏内からのアクセスが抜群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07やさしさゴシック" panose="02000600000000000000" pitchFamily="2" charset="-128"/>
                <a:ea typeface="07やさしさゴシック" panose="02000600000000000000" pitchFamily="2" charset="-128"/>
                <a:cs typeface="+mn-cs"/>
              </a:rPr>
              <a:t>です！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07やさしさゴシック" panose="02000600000000000000" pitchFamily="2" charset="-128"/>
              <a:ea typeface="07やさしさゴシック" panose="02000600000000000000" pitchFamily="2" charset="-128"/>
              <a:cs typeface="+mn-cs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97286" y="7899257"/>
            <a:ext cx="5758806" cy="19082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07やさしさゴシック" panose="02000600000000000000" pitchFamily="2" charset="-128"/>
                <a:ea typeface="07やさしさゴシック" panose="02000600000000000000" pitchFamily="2" charset="-128"/>
                <a:cs typeface="+mn-cs"/>
              </a:rPr>
              <a:t>飛鳥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07やさしさゴシック" panose="02000600000000000000" pitchFamily="2" charset="-128"/>
                <a:ea typeface="07やさしさゴシック" panose="02000600000000000000" pitchFamily="2" charset="-128"/>
                <a:cs typeface="+mn-cs"/>
              </a:rPr>
              <a:t>未来フリー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07やさしさゴシック" panose="02000600000000000000" pitchFamily="2" charset="-128"/>
                <a:ea typeface="07やさしさゴシック" panose="02000600000000000000" pitchFamily="2" charset="-128"/>
                <a:cs typeface="+mn-cs"/>
              </a:rPr>
              <a:t>スクール　お茶の水キャンパス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07やさしさゴシック" panose="02000600000000000000" pitchFamily="2" charset="-128"/>
                <a:ea typeface="07やさしさゴシック" panose="02000600000000000000" pitchFamily="2" charset="-128"/>
                <a:cs typeface="+mn-cs"/>
              </a:rPr>
              <a:t>〒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07やさしさゴシック" panose="02000600000000000000" pitchFamily="2" charset="-128"/>
                <a:ea typeface="07やさしさゴシック" panose="02000600000000000000" pitchFamily="2" charset="-128"/>
                <a:cs typeface="+mn-cs"/>
              </a:rPr>
              <a:t>113-0034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07やさしさゴシック" panose="02000600000000000000" pitchFamily="2" charset="-128"/>
                <a:ea typeface="07やさしさゴシック" panose="02000600000000000000" pitchFamily="2" charset="-128"/>
                <a:cs typeface="+mn-cs"/>
              </a:rPr>
              <a:t>東京都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07やさしさゴシック" panose="02000600000000000000" pitchFamily="2" charset="-128"/>
                <a:ea typeface="07やさしさゴシック" panose="02000600000000000000" pitchFamily="2" charset="-128"/>
                <a:cs typeface="+mn-cs"/>
              </a:rPr>
              <a:t>文京区湯島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07やさしさゴシック" panose="02000600000000000000" pitchFamily="2" charset="-128"/>
                <a:ea typeface="07やさしさゴシック" panose="02000600000000000000" pitchFamily="2" charset="-128"/>
                <a:cs typeface="+mn-cs"/>
              </a:rPr>
              <a:t>2-19-5-1F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07やさしさゴシック" panose="02000600000000000000" pitchFamily="2" charset="-128"/>
                <a:ea typeface="07やさしさゴシック" panose="02000600000000000000" pitchFamily="2" charset="-128"/>
                <a:cs typeface="+mn-cs"/>
              </a:rPr>
              <a:t>　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07やさしさゴシック" panose="02000600000000000000" pitchFamily="2" charset="-128"/>
              <a:ea typeface="07やさしさゴシック" panose="02000600000000000000" pitchFamily="2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07やさしさゴシック" panose="02000600000000000000" pitchFamily="2" charset="-128"/>
                <a:ea typeface="07やさしさゴシック" panose="02000600000000000000" pitchFamily="2" charset="-128"/>
                <a:cs typeface="+mn-cs"/>
              </a:rPr>
              <a:t>東京メトロ丸ノ内線「本郷三丁目駅」より徒歩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07やさしさゴシック" panose="02000600000000000000" pitchFamily="2" charset="-128"/>
                <a:ea typeface="07やさしさゴシック" panose="02000600000000000000" pitchFamily="2" charset="-128"/>
                <a:cs typeface="+mn-cs"/>
              </a:rPr>
              <a:t>5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07やさしさゴシック" panose="02000600000000000000" pitchFamily="2" charset="-128"/>
                <a:ea typeface="07やさしさゴシック" panose="02000600000000000000" pitchFamily="2" charset="-128"/>
                <a:cs typeface="+mn-cs"/>
              </a:rPr>
              <a:t>分</a:t>
            </a:r>
            <a:b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07やさしさゴシック" panose="02000600000000000000" pitchFamily="2" charset="-128"/>
                <a:ea typeface="07やさしさゴシック" panose="02000600000000000000" pitchFamily="2" charset="-128"/>
                <a:cs typeface="+mn-cs"/>
              </a:rPr>
            </a:b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07やさしさゴシック" panose="02000600000000000000" pitchFamily="2" charset="-128"/>
                <a:ea typeface="07やさしさゴシック" panose="02000600000000000000" pitchFamily="2" charset="-128"/>
                <a:cs typeface="+mn-cs"/>
              </a:rPr>
              <a:t>都営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07やさしさゴシック" panose="02000600000000000000" pitchFamily="2" charset="-128"/>
                <a:ea typeface="07やさしさゴシック" panose="02000600000000000000" pitchFamily="2" charset="-128"/>
                <a:cs typeface="+mn-cs"/>
              </a:rPr>
              <a:t>地下鉄大江戸線「本郷三丁目駅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07やさしさゴシック" panose="02000600000000000000" pitchFamily="2" charset="-128"/>
                <a:ea typeface="07やさしさゴシック" panose="02000600000000000000" pitchFamily="2" charset="-128"/>
                <a:cs typeface="+mn-cs"/>
              </a:rPr>
              <a:t>」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07やさしさゴシック" panose="02000600000000000000" pitchFamily="2" charset="-128"/>
                <a:ea typeface="07やさしさゴシック" panose="02000600000000000000" pitchFamily="2" charset="-128"/>
                <a:cs typeface="+mn-cs"/>
              </a:rPr>
              <a:t>A5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07やさしさゴシック" panose="02000600000000000000" pitchFamily="2" charset="-128"/>
                <a:ea typeface="07やさしさゴシック" panose="02000600000000000000" pitchFamily="2" charset="-128"/>
                <a:cs typeface="+mn-cs"/>
              </a:rPr>
              <a:t>番出口より徒歩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07やさしさゴシック" panose="02000600000000000000" pitchFamily="2" charset="-128"/>
                <a:ea typeface="07やさしさゴシック" panose="02000600000000000000" pitchFamily="2" charset="-128"/>
                <a:cs typeface="+mn-cs"/>
              </a:rPr>
              <a:t>4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07やさしさゴシック" panose="02000600000000000000" pitchFamily="2" charset="-128"/>
                <a:ea typeface="07やさしさゴシック" panose="02000600000000000000" pitchFamily="2" charset="-128"/>
                <a:cs typeface="+mn-cs"/>
              </a:rPr>
              <a:t>分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07やさしさゴシック" panose="02000600000000000000" pitchFamily="2" charset="-128"/>
                <a:ea typeface="07やさしさゴシック" panose="02000600000000000000" pitchFamily="2" charset="-128"/>
                <a:cs typeface="+mn-cs"/>
              </a:rPr>
              <a:t/>
            </a:r>
            <a:b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07やさしさゴシック" panose="02000600000000000000" pitchFamily="2" charset="-128"/>
                <a:ea typeface="07やさしさゴシック" panose="02000600000000000000" pitchFamily="2" charset="-128"/>
                <a:cs typeface="+mn-cs"/>
              </a:rPr>
            </a:b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07やさしさゴシック" panose="02000600000000000000" pitchFamily="2" charset="-128"/>
                <a:ea typeface="07やさしさゴシック" panose="02000600000000000000" pitchFamily="2" charset="-128"/>
                <a:cs typeface="+mn-cs"/>
              </a:rPr>
              <a:t>JR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07やさしさゴシック" panose="02000600000000000000" pitchFamily="2" charset="-128"/>
                <a:ea typeface="07やさしさゴシック" panose="02000600000000000000" pitchFamily="2" charset="-128"/>
                <a:cs typeface="+mn-cs"/>
              </a:rPr>
              <a:t>中央線「御茶ノ水駅」御茶ノ水橋口より徒歩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07やさしさゴシック" panose="02000600000000000000" pitchFamily="2" charset="-128"/>
                <a:ea typeface="07やさしさゴシック" panose="02000600000000000000" pitchFamily="2" charset="-128"/>
                <a:cs typeface="+mn-cs"/>
              </a:rPr>
              <a:t>12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07やさしさゴシック" panose="02000600000000000000" pitchFamily="2" charset="-128"/>
                <a:ea typeface="07やさしさゴシック" panose="02000600000000000000" pitchFamily="2" charset="-128"/>
                <a:cs typeface="+mn-cs"/>
              </a:rPr>
              <a:t>分</a:t>
            </a:r>
            <a:b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07やさしさゴシック" panose="02000600000000000000" pitchFamily="2" charset="-128"/>
                <a:ea typeface="07やさしさゴシック" panose="02000600000000000000" pitchFamily="2" charset="-128"/>
                <a:cs typeface="+mn-cs"/>
              </a:rPr>
            </a:b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07やさしさゴシック" panose="02000600000000000000" pitchFamily="2" charset="-128"/>
                <a:ea typeface="07やさしさゴシック" panose="02000600000000000000" pitchFamily="2" charset="-128"/>
                <a:cs typeface="+mn-cs"/>
              </a:rPr>
              <a:t>東京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07やさしさゴシック" panose="02000600000000000000" pitchFamily="2" charset="-128"/>
                <a:ea typeface="07やさしさゴシック" panose="02000600000000000000" pitchFamily="2" charset="-128"/>
                <a:cs typeface="+mn-cs"/>
              </a:rPr>
              <a:t>メトロ千代田線「湯島駅」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07やさしさゴシック" panose="02000600000000000000" pitchFamily="2" charset="-128"/>
                <a:ea typeface="07やさしさゴシック" panose="02000600000000000000" pitchFamily="2" charset="-128"/>
                <a:cs typeface="+mn-cs"/>
              </a:rPr>
              <a:t>3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07やさしさゴシック" panose="02000600000000000000" pitchFamily="2" charset="-128"/>
                <a:ea typeface="07やさしさゴシック" panose="02000600000000000000" pitchFamily="2" charset="-128"/>
                <a:cs typeface="+mn-cs"/>
              </a:rPr>
              <a:t>番出口より徒歩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07やさしさゴシック" panose="02000600000000000000" pitchFamily="2" charset="-128"/>
                <a:ea typeface="07やさしさゴシック" panose="02000600000000000000" pitchFamily="2" charset="-128"/>
                <a:cs typeface="+mn-cs"/>
              </a:rPr>
              <a:t>6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07やさしさゴシック" panose="02000600000000000000" pitchFamily="2" charset="-128"/>
                <a:ea typeface="07やさしさゴシック" panose="02000600000000000000" pitchFamily="2" charset="-128"/>
                <a:cs typeface="+mn-cs"/>
              </a:rPr>
              <a:t>分</a:t>
            </a:r>
            <a:b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07やさしさゴシック" panose="02000600000000000000" pitchFamily="2" charset="-128"/>
                <a:ea typeface="07やさしさゴシック" panose="02000600000000000000" pitchFamily="2" charset="-128"/>
                <a:cs typeface="+mn-cs"/>
              </a:rPr>
            </a:b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07やさしさゴシック" panose="02000600000000000000" pitchFamily="2" charset="-128"/>
                <a:ea typeface="07やさしさゴシック" panose="02000600000000000000" pitchFamily="2" charset="-128"/>
                <a:cs typeface="+mn-cs"/>
              </a:rPr>
              <a:t>　　　　　　　　　　　　　　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07やさしさゴシック" panose="02000600000000000000" pitchFamily="2" charset="-128"/>
                <a:ea typeface="07やさしさゴシック" panose="02000600000000000000" pitchFamily="2" charset="-128"/>
                <a:cs typeface="+mn-cs"/>
              </a:rPr>
              <a:t>TEL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07やさしさゴシック" panose="02000600000000000000" pitchFamily="2" charset="-128"/>
                <a:ea typeface="07やさしさゴシック" panose="02000600000000000000" pitchFamily="2" charset="-128"/>
                <a:cs typeface="+mn-cs"/>
              </a:rPr>
              <a:t>：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07やさしさゴシック" panose="02000600000000000000" pitchFamily="2" charset="-128"/>
                <a:ea typeface="07やさしさゴシック" panose="02000600000000000000" pitchFamily="2" charset="-128"/>
                <a:cs typeface="+mn-cs"/>
              </a:rPr>
              <a:t>03-3868-3519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07やさしさゴシック" panose="02000600000000000000" pitchFamily="2" charset="-128"/>
              <a:ea typeface="07やさしさゴシック" panose="02000600000000000000" pitchFamily="2" charset="-128"/>
              <a:cs typeface="+mn-cs"/>
            </a:endParaRPr>
          </a:p>
        </p:txBody>
      </p:sp>
      <p:sp>
        <p:nvSpPr>
          <p:cNvPr id="4" name="星 5 3"/>
          <p:cNvSpPr/>
          <p:nvPr/>
        </p:nvSpPr>
        <p:spPr>
          <a:xfrm>
            <a:off x="3212170" y="3476531"/>
            <a:ext cx="182880" cy="140347"/>
          </a:xfrm>
          <a:prstGeom prst="star5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000"/>
                    </a14:imgEffect>
                    <a14:imgEffect>
                      <a14:colorTemperature colorTemp="8600"/>
                    </a14:imgEffect>
                    <a14:imgEffect>
                      <a14:saturation sat="131000"/>
                    </a14:imgEffect>
                    <a14:imgEffect>
                      <a14:brightnessContrast bright="43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679" y="3973003"/>
            <a:ext cx="1566333" cy="1174750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102" name="フリーフォーム 101"/>
          <p:cNvSpPr/>
          <p:nvPr/>
        </p:nvSpPr>
        <p:spPr>
          <a:xfrm>
            <a:off x="2190940" y="3559728"/>
            <a:ext cx="941560" cy="3176050"/>
          </a:xfrm>
          <a:custGeom>
            <a:avLst/>
            <a:gdLst>
              <a:gd name="connsiteX0" fmla="*/ 443619 w 1032095"/>
              <a:gd name="connsiteY0" fmla="*/ 3385996 h 3385996"/>
              <a:gd name="connsiteX1" fmla="*/ 606582 w 1032095"/>
              <a:gd name="connsiteY1" fmla="*/ 2996697 h 3385996"/>
              <a:gd name="connsiteX2" fmla="*/ 0 w 1032095"/>
              <a:gd name="connsiteY2" fmla="*/ 2544024 h 3385996"/>
              <a:gd name="connsiteX3" fmla="*/ 869132 w 1032095"/>
              <a:gd name="connsiteY3" fmla="*/ 1059256 h 3385996"/>
              <a:gd name="connsiteX4" fmla="*/ 1032095 w 1032095"/>
              <a:gd name="connsiteY4" fmla="*/ 0 h 338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095" h="3385996">
                <a:moveTo>
                  <a:pt x="443619" y="3385996"/>
                </a:moveTo>
                <a:lnTo>
                  <a:pt x="606582" y="2996697"/>
                </a:lnTo>
                <a:lnTo>
                  <a:pt x="0" y="2544024"/>
                </a:lnTo>
                <a:lnTo>
                  <a:pt x="869132" y="1059256"/>
                </a:lnTo>
                <a:lnTo>
                  <a:pt x="1032095" y="0"/>
                </a:lnTo>
              </a:path>
            </a:pathLst>
          </a:custGeom>
          <a:noFill/>
          <a:ln w="76200" cap="rnd">
            <a:round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/>
          <p:cNvSpPr/>
          <p:nvPr/>
        </p:nvSpPr>
        <p:spPr>
          <a:xfrm>
            <a:off x="1385180" y="2679826"/>
            <a:ext cx="1900160" cy="787990"/>
          </a:xfrm>
          <a:custGeom>
            <a:avLst/>
            <a:gdLst>
              <a:gd name="connsiteX0" fmla="*/ 0 w 2009870"/>
              <a:gd name="connsiteY0" fmla="*/ 0 h 561315"/>
              <a:gd name="connsiteX1" fmla="*/ 2009870 w 2009870"/>
              <a:gd name="connsiteY1" fmla="*/ 45267 h 561315"/>
              <a:gd name="connsiteX2" fmla="*/ 1874068 w 2009870"/>
              <a:gd name="connsiteY2" fmla="*/ 561315 h 56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9870" h="561315">
                <a:moveTo>
                  <a:pt x="0" y="0"/>
                </a:moveTo>
                <a:lnTo>
                  <a:pt x="2009870" y="45267"/>
                </a:lnTo>
                <a:lnTo>
                  <a:pt x="1874068" y="561315"/>
                </a:lnTo>
              </a:path>
            </a:pathLst>
          </a:custGeom>
          <a:noFill/>
          <a:ln w="76200" cap="rnd">
            <a:round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/>
          <p:cNvSpPr/>
          <p:nvPr/>
        </p:nvSpPr>
        <p:spPr>
          <a:xfrm>
            <a:off x="3458424" y="2263366"/>
            <a:ext cx="2046083" cy="479834"/>
          </a:xfrm>
          <a:custGeom>
            <a:avLst/>
            <a:gdLst>
              <a:gd name="connsiteX0" fmla="*/ 2046083 w 2046083"/>
              <a:gd name="connsiteY0" fmla="*/ 434567 h 479834"/>
              <a:gd name="connsiteX1" fmla="*/ 2037029 w 2046083"/>
              <a:gd name="connsiteY1" fmla="*/ 9054 h 479834"/>
              <a:gd name="connsiteX2" fmla="*/ 1222218 w 2046083"/>
              <a:gd name="connsiteY2" fmla="*/ 0 h 479834"/>
              <a:gd name="connsiteX3" fmla="*/ 688063 w 2046083"/>
              <a:gd name="connsiteY3" fmla="*/ 353085 h 479834"/>
              <a:gd name="connsiteX4" fmla="*/ 0 w 2046083"/>
              <a:gd name="connsiteY4" fmla="*/ 479834 h 47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6083" h="479834">
                <a:moveTo>
                  <a:pt x="2046083" y="434567"/>
                </a:moveTo>
                <a:lnTo>
                  <a:pt x="2037029" y="9054"/>
                </a:lnTo>
                <a:lnTo>
                  <a:pt x="1222218" y="0"/>
                </a:lnTo>
                <a:lnTo>
                  <a:pt x="688063" y="353085"/>
                </a:lnTo>
                <a:lnTo>
                  <a:pt x="0" y="479834"/>
                </a:lnTo>
              </a:path>
            </a:pathLst>
          </a:custGeom>
          <a:noFill/>
          <a:ln w="76200" cap="rnd">
            <a:round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正方形/長方形 106"/>
          <p:cNvSpPr/>
          <p:nvPr/>
        </p:nvSpPr>
        <p:spPr>
          <a:xfrm>
            <a:off x="3517218" y="3476531"/>
            <a:ext cx="1643257" cy="413701"/>
          </a:xfrm>
          <a:prstGeom prst="rect">
            <a:avLst/>
          </a:prstGeom>
          <a:solidFill>
            <a:schemeClr val="bg1"/>
          </a:solidFill>
          <a:ln w="28575">
            <a:headEnd type="diamond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100" b="1" dirty="0" smtClean="0">
                <a:solidFill>
                  <a:schemeClr val="tx1"/>
                </a:solidFill>
                <a:latin typeface="+mj-ea"/>
                <a:ea typeface="+mj-ea"/>
              </a:rPr>
              <a:t>飛鳥未来フリースクール</a:t>
            </a:r>
            <a:endParaRPr kumimoji="1" lang="en-US" altLang="ja-JP" sz="11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kumimoji="1" lang="ja-JP" altLang="en-US" sz="1100" b="1" dirty="0" smtClean="0">
                <a:solidFill>
                  <a:schemeClr val="tx1"/>
                </a:solidFill>
                <a:latin typeface="+mj-ea"/>
                <a:ea typeface="+mj-ea"/>
              </a:rPr>
              <a:t>お茶の水教室</a:t>
            </a:r>
            <a:endParaRPr kumimoji="1" lang="ja-JP" altLang="en-US" sz="11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94803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76200">
          <a:headEnd type="diamond" w="med" len="med"/>
          <a:tailEnd type="triangle" w="med" len="med"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665</TotalTime>
  <Words>122</Words>
  <Application>Microsoft Office PowerPoint</Application>
  <PresentationFormat>A4 210 x 297 mm</PresentationFormat>
  <Paragraphs>24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0" baseType="lpstr">
      <vt:lpstr>07やさしさゴシック</vt:lpstr>
      <vt:lpstr>ＭＳ Ｐゴシック</vt:lpstr>
      <vt:lpstr>小塚ゴシック Pr6N B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木下　徳之</dc:creator>
  <cp:lastModifiedBy>佐藤　悠衣</cp:lastModifiedBy>
  <cp:revision>60</cp:revision>
  <cp:lastPrinted>2018-10-03T06:41:51Z</cp:lastPrinted>
  <dcterms:created xsi:type="dcterms:W3CDTF">2018-06-03T00:18:33Z</dcterms:created>
  <dcterms:modified xsi:type="dcterms:W3CDTF">2018-10-05T06:45:17Z</dcterms:modified>
</cp:coreProperties>
</file>